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76" r:id="rId1"/>
  </p:sldMasterIdLst>
  <p:sldIdLst>
    <p:sldId id="256" r:id="rId2"/>
    <p:sldId id="257" r:id="rId3"/>
    <p:sldId id="258" r:id="rId4"/>
    <p:sldId id="261" r:id="rId5"/>
    <p:sldId id="284" r:id="rId6"/>
    <p:sldId id="262" r:id="rId7"/>
    <p:sldId id="263" r:id="rId8"/>
    <p:sldId id="259" r:id="rId9"/>
    <p:sldId id="260" r:id="rId10"/>
    <p:sldId id="264" r:id="rId11"/>
    <p:sldId id="285" r:id="rId12"/>
    <p:sldId id="286" r:id="rId13"/>
    <p:sldId id="287" r:id="rId14"/>
    <p:sldId id="266" r:id="rId15"/>
    <p:sldId id="277" r:id="rId16"/>
    <p:sldId id="267" r:id="rId17"/>
    <p:sldId id="268" r:id="rId18"/>
    <p:sldId id="281" r:id="rId19"/>
    <p:sldId id="283" r:id="rId20"/>
    <p:sldId id="289" r:id="rId21"/>
    <p:sldId id="290" r:id="rId22"/>
    <p:sldId id="292" r:id="rId23"/>
    <p:sldId id="293" r:id="rId24"/>
    <p:sldId id="291" r:id="rId25"/>
    <p:sldId id="294" r:id="rId26"/>
    <p:sldId id="279" r:id="rId27"/>
    <p:sldId id="280" r:id="rId28"/>
    <p:sldId id="288" r:id="rId29"/>
  </p:sldIdLst>
  <p:sldSz cx="12192000" cy="6858000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zitiv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F98652CC-9FC8-52C2-A58D-8A7603D1D3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ED665240-6355-CA7E-AE1E-1457AF37D5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o-RO"/>
              <a:t>Faceți clic pentru a edita stilul de subtitlu coordonator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8281C471-A38E-FBC3-6190-0BB1BC186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D13C3-E7B2-4D0C-89F1-6C9419012A20}" type="datetimeFigureOut">
              <a:rPr lang="ro-RO" smtClean="0"/>
              <a:t>15.04.2026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6F78827E-9059-C7F9-5B0C-A56262B23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1EB461EE-12C2-762E-CC01-55E2E56AA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DA710-6F6E-492D-AD18-CB913CF1643E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416541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8DFC3192-5AD0-41AC-1A27-FC69C63FF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vertical 2">
            <a:extLst>
              <a:ext uri="{FF2B5EF4-FFF2-40B4-BE49-F238E27FC236}">
                <a16:creationId xmlns:a16="http://schemas.microsoft.com/office/drawing/2014/main" id="{A6BFC4E7-A166-F5AA-5988-3E9FF46C08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748EB822-5086-A4F4-833E-C97B12CD5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D13C3-E7B2-4D0C-89F1-6C9419012A20}" type="datetimeFigureOut">
              <a:rPr lang="ro-RO" smtClean="0"/>
              <a:t>15.04.2026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734780F1-C69C-0019-8E40-8CA07BD1F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505CC9C8-28B4-E072-4CD9-564B2BA5B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DA710-6F6E-492D-AD18-CB913CF1643E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935501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vertical 1">
            <a:extLst>
              <a:ext uri="{FF2B5EF4-FFF2-40B4-BE49-F238E27FC236}">
                <a16:creationId xmlns:a16="http://schemas.microsoft.com/office/drawing/2014/main" id="{B818F194-7F99-5F41-B018-DC64FD785E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vertical 2">
            <a:extLst>
              <a:ext uri="{FF2B5EF4-FFF2-40B4-BE49-F238E27FC236}">
                <a16:creationId xmlns:a16="http://schemas.microsoft.com/office/drawing/2014/main" id="{EA180CB7-8628-3087-BDB3-287C14DB4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21A24781-9F1A-9A99-1376-280840A6B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D13C3-E7B2-4D0C-89F1-6C9419012A20}" type="datetimeFigureOut">
              <a:rPr lang="ro-RO" smtClean="0"/>
              <a:t>15.04.2026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6CC5C7D1-31F6-DB01-AA93-40793449F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BF9D3AD2-4EF0-CF6F-3C9C-71AC4227C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DA710-6F6E-492D-AD18-CB913CF1643E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929215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3902EA35-715C-6631-8185-B46AF01E8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B92B5D30-DD05-D8F9-B0ED-55DF36A936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7F72A8F1-4838-7226-227D-2ED853ABD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D13C3-E7B2-4D0C-89F1-6C9419012A20}" type="datetimeFigureOut">
              <a:rPr lang="ro-RO" smtClean="0"/>
              <a:t>15.04.2026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275BB380-96A6-F001-0135-E70630C4F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9DFBEE08-8627-7156-DC6C-40CAB1D98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DA710-6F6E-492D-AD18-CB913CF1643E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218870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ntet secți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9266163A-5DB9-CCF8-DCA9-B9C25C16C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144F32B5-4663-5119-0E79-4AEAFE297B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5E43AE9A-3D1B-EBCB-313E-E455A9EB1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D13C3-E7B2-4D0C-89F1-6C9419012A20}" type="datetimeFigureOut">
              <a:rPr lang="ro-RO" smtClean="0"/>
              <a:t>15.04.2026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77AF8F1F-CA96-7C84-17D8-55BBC4E35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DC9C3846-7F5C-F411-294B-68BBF90D0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DA710-6F6E-492D-AD18-CB913CF1643E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032381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B93F4502-0E02-D9B9-2921-D3D11F483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4E0A4D59-31A3-FF92-43EF-8B387A7046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B031D247-C719-65B6-E059-34D50973A1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A785F19E-8BBA-E71F-61DE-8E5D397EE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D13C3-E7B2-4D0C-89F1-6C9419012A20}" type="datetimeFigureOut">
              <a:rPr lang="ro-RO" smtClean="0"/>
              <a:t>15.04.2026</a:t>
            </a:fld>
            <a:endParaRPr lang="ro-RO"/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id="{63AAE0FB-587B-C9C1-4088-56B3881B0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id="{239F8FA8-0171-0CF6-6354-7CC9E98B4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DA710-6F6E-492D-AD18-CB913CF1643E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326338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EF3EF7BB-AA8B-E8B4-E571-EE412C081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CEA3C65D-FD2C-EDC0-951F-348C31C290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B705724D-E645-EAA4-1E91-700D89E5CF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5" name="Substituent text 4">
            <a:extLst>
              <a:ext uri="{FF2B5EF4-FFF2-40B4-BE49-F238E27FC236}">
                <a16:creationId xmlns:a16="http://schemas.microsoft.com/office/drawing/2014/main" id="{92F9CEF4-BD8F-8927-8FA1-439C471CD0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6" name="Substituent conținut 5">
            <a:extLst>
              <a:ext uri="{FF2B5EF4-FFF2-40B4-BE49-F238E27FC236}">
                <a16:creationId xmlns:a16="http://schemas.microsoft.com/office/drawing/2014/main" id="{11DFB14A-A40A-2900-3939-DB2C48D31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7" name="Substituent dată 6">
            <a:extLst>
              <a:ext uri="{FF2B5EF4-FFF2-40B4-BE49-F238E27FC236}">
                <a16:creationId xmlns:a16="http://schemas.microsoft.com/office/drawing/2014/main" id="{EDC8B32E-1E7A-6C87-D516-21BF09196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D13C3-E7B2-4D0C-89F1-6C9419012A20}" type="datetimeFigureOut">
              <a:rPr lang="ro-RO" smtClean="0"/>
              <a:t>15.04.2026</a:t>
            </a:fld>
            <a:endParaRPr lang="ro-RO"/>
          </a:p>
        </p:txBody>
      </p:sp>
      <p:sp>
        <p:nvSpPr>
          <p:cNvPr id="8" name="Substituent subsol 7">
            <a:extLst>
              <a:ext uri="{FF2B5EF4-FFF2-40B4-BE49-F238E27FC236}">
                <a16:creationId xmlns:a16="http://schemas.microsoft.com/office/drawing/2014/main" id="{6B3CC97B-2D4B-1F94-BC12-23EC768FE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ubstituent număr diapozitiv 8">
            <a:extLst>
              <a:ext uri="{FF2B5EF4-FFF2-40B4-BE49-F238E27FC236}">
                <a16:creationId xmlns:a16="http://schemas.microsoft.com/office/drawing/2014/main" id="{2D1EA2A3-FC3F-FA4E-EE8D-D15666491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DA710-6F6E-492D-AD18-CB913CF1643E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705405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7F518100-AE20-7E14-CE93-C9356CD4F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dată 2">
            <a:extLst>
              <a:ext uri="{FF2B5EF4-FFF2-40B4-BE49-F238E27FC236}">
                <a16:creationId xmlns:a16="http://schemas.microsoft.com/office/drawing/2014/main" id="{C71F884E-6269-02BD-6F00-DE8637F27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D13C3-E7B2-4D0C-89F1-6C9419012A20}" type="datetimeFigureOut">
              <a:rPr lang="ro-RO" smtClean="0"/>
              <a:t>15.04.2026</a:t>
            </a:fld>
            <a:endParaRPr lang="ro-RO"/>
          </a:p>
        </p:txBody>
      </p:sp>
      <p:sp>
        <p:nvSpPr>
          <p:cNvPr id="4" name="Substituent subsol 3">
            <a:extLst>
              <a:ext uri="{FF2B5EF4-FFF2-40B4-BE49-F238E27FC236}">
                <a16:creationId xmlns:a16="http://schemas.microsoft.com/office/drawing/2014/main" id="{C8B2FFD3-9932-37EB-C699-AE8A043F8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ubstituent număr diapozitiv 4">
            <a:extLst>
              <a:ext uri="{FF2B5EF4-FFF2-40B4-BE49-F238E27FC236}">
                <a16:creationId xmlns:a16="http://schemas.microsoft.com/office/drawing/2014/main" id="{64AA3ECB-27C5-1D34-A3B4-426FEEB86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DA710-6F6E-492D-AD18-CB913CF1643E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818546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dată 1">
            <a:extLst>
              <a:ext uri="{FF2B5EF4-FFF2-40B4-BE49-F238E27FC236}">
                <a16:creationId xmlns:a16="http://schemas.microsoft.com/office/drawing/2014/main" id="{2BE6CFB6-CB22-F401-07E4-B6C82F0B0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D13C3-E7B2-4D0C-89F1-6C9419012A20}" type="datetimeFigureOut">
              <a:rPr lang="ro-RO" smtClean="0"/>
              <a:t>15.04.2026</a:t>
            </a:fld>
            <a:endParaRPr lang="ro-RO"/>
          </a:p>
        </p:txBody>
      </p:sp>
      <p:sp>
        <p:nvSpPr>
          <p:cNvPr id="3" name="Substituent subsol 2">
            <a:extLst>
              <a:ext uri="{FF2B5EF4-FFF2-40B4-BE49-F238E27FC236}">
                <a16:creationId xmlns:a16="http://schemas.microsoft.com/office/drawing/2014/main" id="{42A243BF-E543-FCDD-B108-56A8961E8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ubstituent număr diapozitiv 3">
            <a:extLst>
              <a:ext uri="{FF2B5EF4-FFF2-40B4-BE49-F238E27FC236}">
                <a16:creationId xmlns:a16="http://schemas.microsoft.com/office/drawing/2014/main" id="{8E83907E-D365-30EE-BF62-D2D521F73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DA710-6F6E-492D-AD18-CB913CF1643E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490637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BFD42A4B-EB64-6DD4-6EC2-DCA6FE50D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F55BEFCB-F4CD-BBC5-066A-C7500AFA6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text 3">
            <a:extLst>
              <a:ext uri="{FF2B5EF4-FFF2-40B4-BE49-F238E27FC236}">
                <a16:creationId xmlns:a16="http://schemas.microsoft.com/office/drawing/2014/main" id="{504CB332-F03E-7C22-3981-73DB645906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71C9BFC2-70F8-695B-58B8-E4F5D407B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D13C3-E7B2-4D0C-89F1-6C9419012A20}" type="datetimeFigureOut">
              <a:rPr lang="ro-RO" smtClean="0"/>
              <a:t>15.04.2026</a:t>
            </a:fld>
            <a:endParaRPr lang="ro-RO"/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id="{A90C77E1-A9C8-5A84-CF5C-1BF781B2D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id="{92E56AB3-E71D-82D4-671D-10CE240E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DA710-6F6E-492D-AD18-CB913CF1643E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348166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639CA45C-9836-7969-614B-79A2F9D2F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imagine 2">
            <a:extLst>
              <a:ext uri="{FF2B5EF4-FFF2-40B4-BE49-F238E27FC236}">
                <a16:creationId xmlns:a16="http://schemas.microsoft.com/office/drawing/2014/main" id="{E2FD03C2-B400-E34D-1BC6-678304CC49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Substituent text 3">
            <a:extLst>
              <a:ext uri="{FF2B5EF4-FFF2-40B4-BE49-F238E27FC236}">
                <a16:creationId xmlns:a16="http://schemas.microsoft.com/office/drawing/2014/main" id="{1DE20504-E71E-FB20-876E-FB940DBEE2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36E64EFB-F8C7-0412-4F53-BB5B17A20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D13C3-E7B2-4D0C-89F1-6C9419012A20}" type="datetimeFigureOut">
              <a:rPr lang="ro-RO" smtClean="0"/>
              <a:t>15.04.2026</a:t>
            </a:fld>
            <a:endParaRPr lang="ro-RO"/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id="{166FDFE6-085F-C35F-CC45-AD1207BB7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id="{7BCDE08F-B8C5-5DF8-498A-A86FE98B8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DA710-6F6E-492D-AD18-CB913CF1643E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234752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titlu 1">
            <a:extLst>
              <a:ext uri="{FF2B5EF4-FFF2-40B4-BE49-F238E27FC236}">
                <a16:creationId xmlns:a16="http://schemas.microsoft.com/office/drawing/2014/main" id="{D9089EA0-DA20-3FE9-3C79-6932EBF17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E5846A6D-2911-89E6-8931-B8E650DECD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03DDDE0F-44A2-ADB1-A653-3F0CC0F36E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D13C3-E7B2-4D0C-89F1-6C9419012A20}" type="datetimeFigureOut">
              <a:rPr lang="ro-RO" smtClean="0"/>
              <a:t>15.04.2026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691F3895-89B2-53C9-1953-F11CF3B6B3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D475F161-4FCB-F774-1A24-A9F9655652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DA710-6F6E-492D-AD18-CB913CF1643E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603962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7" r:id="rId1"/>
    <p:sldLayoutId id="2147484478" r:id="rId2"/>
    <p:sldLayoutId id="2147484479" r:id="rId3"/>
    <p:sldLayoutId id="2147484480" r:id="rId4"/>
    <p:sldLayoutId id="2147484481" r:id="rId5"/>
    <p:sldLayoutId id="2147484482" r:id="rId6"/>
    <p:sldLayoutId id="2147484483" r:id="rId7"/>
    <p:sldLayoutId id="2147484484" r:id="rId8"/>
    <p:sldLayoutId id="2147484485" r:id="rId9"/>
    <p:sldLayoutId id="2147484486" r:id="rId10"/>
    <p:sldLayoutId id="21474844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12" Type="http://schemas.openxmlformats.org/officeDocument/2006/relationships/image" Target="../media/image4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Relationship Id="rId1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ine 8">
            <a:extLst>
              <a:ext uri="{FF2B5EF4-FFF2-40B4-BE49-F238E27FC236}">
                <a16:creationId xmlns:a16="http://schemas.microsoft.com/office/drawing/2014/main" id="{BA90D35E-7AFF-0A35-B232-B8A4260D9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79" y="-1"/>
            <a:ext cx="12207979" cy="685800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4707" y="1409350"/>
            <a:ext cx="10982587" cy="4345497"/>
          </a:xfrm>
        </p:spPr>
        <p:txBody>
          <a:bodyPr/>
          <a:lstStyle/>
          <a:p>
            <a:pPr algn="ctr"/>
            <a:r>
              <a:rPr lang="it-IT" sz="2600" b="1" dirty="0">
                <a:latin typeface="Trebuchet MS" panose="020B0603020202020204" pitchFamily="34" charset="0"/>
              </a:rPr>
              <a:t>„Renovarea energetică a Palatului Administrativ al județului Bihor” </a:t>
            </a:r>
            <a:endParaRPr lang="ro-RO" sz="2000" b="1" dirty="0">
              <a:latin typeface="Trebuchet MS" panose="020B0603020202020204" pitchFamily="34" charset="0"/>
            </a:endParaRPr>
          </a:p>
          <a:p>
            <a:pPr algn="ctr"/>
            <a:endParaRPr lang="ro-RO" sz="2000" b="1" dirty="0">
              <a:latin typeface="Trebuchet MS" panose="020B0603020202020204" pitchFamily="34" charset="0"/>
            </a:endParaRPr>
          </a:p>
          <a:p>
            <a:pPr algn="ctr"/>
            <a:r>
              <a:rPr lang="it-IT" sz="2000" b="1" dirty="0">
                <a:latin typeface="Trebuchet MS" panose="020B0603020202020204" pitchFamily="34" charset="0"/>
              </a:rPr>
              <a:t>contract de finanțare nr. 125936/08.11.2022/12.12.2022 </a:t>
            </a:r>
            <a:r>
              <a:rPr lang="ro-RO" sz="2000" b="1" dirty="0">
                <a:latin typeface="Trebuchet MS" panose="020B0603020202020204" pitchFamily="34" charset="0"/>
              </a:rPr>
              <a:t>-</a:t>
            </a:r>
            <a:r>
              <a:rPr lang="it-IT" sz="2000" b="1" dirty="0">
                <a:latin typeface="Trebuchet MS" panose="020B0603020202020204" pitchFamily="34" charset="0"/>
              </a:rPr>
              <a:t> cod C5-B2.1b-89</a:t>
            </a:r>
            <a:endParaRPr lang="ro-RO" sz="2000" b="1" dirty="0">
              <a:latin typeface="Trebuchet MS" panose="020B0603020202020204" pitchFamily="34" charset="0"/>
            </a:endParaRPr>
          </a:p>
          <a:p>
            <a:endParaRPr lang="ro-RO" dirty="0">
              <a:latin typeface="Trebuchet MS" panose="020B0603020202020204" pitchFamily="34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12192000" cy="1073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645" y="2755026"/>
            <a:ext cx="6986710" cy="3872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641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ine 3">
            <a:extLst>
              <a:ext uri="{FF2B5EF4-FFF2-40B4-BE49-F238E27FC236}">
                <a16:creationId xmlns:a16="http://schemas.microsoft.com/office/drawing/2014/main" id="{DCEFE6A2-1A96-5055-CB10-960B72D7F5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745" y="-1"/>
            <a:ext cx="1288549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031" y="419450"/>
            <a:ext cx="10515600" cy="1279627"/>
          </a:xfrm>
        </p:spPr>
        <p:txBody>
          <a:bodyPr>
            <a:normAutofit fontScale="90000"/>
          </a:bodyPr>
          <a:lstStyle/>
          <a:p>
            <a:pPr algn="ctr"/>
            <a:r>
              <a:rPr lang="ro-RO" b="1" dirty="0">
                <a:latin typeface="Trebuchet MS" panose="020B0603020202020204" pitchFamily="34" charset="0"/>
              </a:rPr>
              <a:t/>
            </a:r>
            <a:br>
              <a:rPr lang="ro-RO" b="1" dirty="0">
                <a:latin typeface="Trebuchet MS" panose="020B0603020202020204" pitchFamily="34" charset="0"/>
              </a:rPr>
            </a:br>
            <a:r>
              <a:rPr lang="ro-RO" b="1" dirty="0">
                <a:latin typeface="Trebuchet MS" panose="020B0603020202020204" pitchFamily="34" charset="0"/>
              </a:rPr>
              <a:t>Descrierea principalelor categorii </a:t>
            </a:r>
            <a:br>
              <a:rPr lang="ro-RO" b="1" dirty="0">
                <a:latin typeface="Trebuchet MS" panose="020B0603020202020204" pitchFamily="34" charset="0"/>
              </a:rPr>
            </a:br>
            <a:r>
              <a:rPr lang="ro-RO" b="1" dirty="0">
                <a:latin typeface="Trebuchet MS" panose="020B0603020202020204" pitchFamily="34" charset="0"/>
              </a:rPr>
              <a:t>de activități ale proiectului</a:t>
            </a:r>
            <a:r>
              <a:rPr lang="ro-RO" dirty="0">
                <a:latin typeface="Trebuchet MS" panose="020B0603020202020204" pitchFamily="34" charset="0"/>
              </a:rPr>
              <a:t/>
            </a:r>
            <a:br>
              <a:rPr lang="ro-RO" dirty="0">
                <a:latin typeface="Trebuchet MS" panose="020B0603020202020204" pitchFamily="34" charset="0"/>
              </a:rPr>
            </a:br>
            <a:endParaRPr lang="ro-RO" dirty="0">
              <a:latin typeface="Trebuchet MS" panose="020B0603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6642" y="2118528"/>
            <a:ext cx="8177868" cy="4181604"/>
          </a:xfrm>
        </p:spPr>
        <p:txBody>
          <a:bodyPr>
            <a:normAutofit fontScale="85000" lnSpcReduction="20000"/>
          </a:bodyPr>
          <a:lstStyle/>
          <a:p>
            <a:pPr lvl="0" algn="just">
              <a:spcAft>
                <a:spcPts val="600"/>
              </a:spcAft>
            </a:pPr>
            <a:r>
              <a:rPr lang="ro-RO" dirty="0">
                <a:latin typeface="Trebuchet MS" panose="020B0603020202020204" pitchFamily="34" charset="0"/>
              </a:rPr>
              <a:t>Activități de management de proiect</a:t>
            </a:r>
          </a:p>
          <a:p>
            <a:pPr lvl="0" algn="just">
              <a:spcAft>
                <a:spcPts val="600"/>
              </a:spcAft>
            </a:pPr>
            <a:r>
              <a:rPr lang="ro-RO" dirty="0">
                <a:latin typeface="Trebuchet MS" panose="020B0603020202020204" pitchFamily="34" charset="0"/>
              </a:rPr>
              <a:t>Activități de documentare juridică</a:t>
            </a:r>
          </a:p>
          <a:p>
            <a:pPr lvl="0" algn="just">
              <a:spcAft>
                <a:spcPts val="600"/>
              </a:spcAft>
            </a:pPr>
            <a:r>
              <a:rPr lang="ro-RO" dirty="0">
                <a:latin typeface="Trebuchet MS" panose="020B0603020202020204" pitchFamily="34" charset="0"/>
              </a:rPr>
              <a:t>Activități de achiziții</a:t>
            </a:r>
          </a:p>
          <a:p>
            <a:pPr lvl="0" algn="just">
              <a:spcAft>
                <a:spcPts val="600"/>
              </a:spcAft>
            </a:pPr>
            <a:r>
              <a:rPr lang="ro-RO" dirty="0">
                <a:latin typeface="Trebuchet MS" panose="020B0603020202020204" pitchFamily="34" charset="0"/>
              </a:rPr>
              <a:t>Activități de lucrări de construcții / renovare energetică</a:t>
            </a:r>
          </a:p>
          <a:p>
            <a:pPr lvl="0" algn="just">
              <a:spcAft>
                <a:spcPts val="600"/>
              </a:spcAft>
            </a:pPr>
            <a:r>
              <a:rPr lang="ro-RO" dirty="0">
                <a:latin typeface="Trebuchet MS" panose="020B0603020202020204" pitchFamily="34" charset="0"/>
              </a:rPr>
              <a:t>Activități de reparații în zona intervențiilor de lucrări</a:t>
            </a:r>
          </a:p>
          <a:p>
            <a:pPr lvl="0" algn="just">
              <a:spcAft>
                <a:spcPts val="600"/>
              </a:spcAft>
            </a:pPr>
            <a:r>
              <a:rPr lang="ro-RO" dirty="0">
                <a:latin typeface="Trebuchet MS" panose="020B0603020202020204" pitchFamily="34" charset="0"/>
              </a:rPr>
              <a:t>Activități financiare</a:t>
            </a:r>
          </a:p>
          <a:p>
            <a:pPr lvl="0" algn="just">
              <a:spcAft>
                <a:spcPts val="600"/>
              </a:spcAft>
            </a:pPr>
            <a:r>
              <a:rPr lang="ro-RO" dirty="0">
                <a:latin typeface="Trebuchet MS" panose="020B0603020202020204" pitchFamily="34" charset="0"/>
              </a:rPr>
              <a:t>Activități de vizibilitate și promovare</a:t>
            </a:r>
          </a:p>
          <a:p>
            <a:pPr lvl="0" algn="just">
              <a:spcAft>
                <a:spcPts val="600"/>
              </a:spcAft>
            </a:pPr>
            <a:r>
              <a:rPr lang="ro-RO" dirty="0">
                <a:latin typeface="Trebuchet MS" panose="020B0603020202020204" pitchFamily="34" charset="0"/>
              </a:rPr>
              <a:t>Activități de monitorizare și raportare</a:t>
            </a:r>
          </a:p>
          <a:p>
            <a:pPr lvl="0" algn="just">
              <a:spcAft>
                <a:spcPts val="600"/>
              </a:spcAft>
            </a:pPr>
            <a:r>
              <a:rPr lang="ro-RO" dirty="0">
                <a:latin typeface="Trebuchet MS" panose="020B0603020202020204" pitchFamily="34" charset="0"/>
              </a:rPr>
              <a:t>Activități de verificare și control</a:t>
            </a:r>
          </a:p>
          <a:p>
            <a:endParaRPr lang="ro-RO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52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ine 3">
            <a:extLst>
              <a:ext uri="{FF2B5EF4-FFF2-40B4-BE49-F238E27FC236}">
                <a16:creationId xmlns:a16="http://schemas.microsoft.com/office/drawing/2014/main" id="{4ECCE26C-B110-F278-942C-9510FA7E3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745" y="-1"/>
            <a:ext cx="1288549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o-RO" b="1" dirty="0">
                <a:latin typeface="Trebuchet MS" panose="020B0603020202020204" pitchFamily="34" charset="0"/>
              </a:rPr>
              <a:t>Rezultate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5952" y="1690687"/>
            <a:ext cx="11107024" cy="4701723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o-RO" sz="2000" b="1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a. Reabilitare termică a elementelor de anvelopare a clădirii:</a:t>
            </a:r>
            <a:endParaRPr lang="ro-RO" sz="2000" dirty="0">
              <a:latin typeface="Trebuchet MS" panose="020B0603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 algn="just">
              <a:buNone/>
            </a:pPr>
            <a:r>
              <a:rPr lang="ro-RO" sz="2000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-  înlocuire țigle șarpantă;</a:t>
            </a:r>
          </a:p>
          <a:p>
            <a:pPr marL="0" indent="0" algn="just">
              <a:buNone/>
            </a:pPr>
            <a:r>
              <a:rPr lang="ro-RO" sz="2000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-  izolarea termică  a șarpantei podului existent al clădirii;</a:t>
            </a:r>
          </a:p>
          <a:p>
            <a:pPr marL="0" indent="0" algn="just">
              <a:buNone/>
            </a:pPr>
            <a:r>
              <a:rPr lang="ro-RO" sz="2000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-  termoizolarea planşeelor peste etaj cu sisteme termoizolante; </a:t>
            </a:r>
          </a:p>
          <a:p>
            <a:pPr marL="0" indent="0" algn="just">
              <a:spcAft>
                <a:spcPts val="1200"/>
              </a:spcAft>
              <a:buNone/>
            </a:pPr>
            <a:r>
              <a:rPr lang="ro-RO" sz="2000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- izolarea termică a faţadei - parte vitrată, prin înlocuirea tâmplăriei exterioare existente, inclusiv a celei aferente accesului în clădire, cu tâmplărie termoizolantă cu performanță ridicată si respectiv înlocuirea tâmplăriei interioare (uși de acces și ferestre) către spațiile neîncălzite sau insuficient încălzite, respectând forma </a:t>
            </a:r>
            <a:r>
              <a:rPr lang="ro-RO" sz="2000" dirty="0" smtClean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și </a:t>
            </a:r>
            <a:r>
              <a:rPr lang="ro-RO" sz="2000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culoarea celor existente;</a:t>
            </a:r>
          </a:p>
          <a:p>
            <a:pPr marL="0" indent="0" algn="just">
              <a:buNone/>
            </a:pPr>
            <a:r>
              <a:rPr lang="ro-RO" sz="2000" b="1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b. Modernizarea  sistemelor de climatizare și ventilare mecanică pentru asigurarea calităţii aerului interior</a:t>
            </a:r>
            <a:endParaRPr lang="ro-RO" sz="2000" dirty="0">
              <a:latin typeface="Trebuchet MS" panose="020B0603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 algn="just">
              <a:buNone/>
            </a:pPr>
            <a:r>
              <a:rPr lang="ro-RO" sz="2000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- sistem de climatizare nou: înlocuirea actualului sistem de climatizare bazat pe ventiloconvectoare și chiller cu un sistem nou eficient energetic, prin 2 pompe de căldură de ultimă generație;</a:t>
            </a:r>
          </a:p>
          <a:p>
            <a:pPr marL="0" indent="0" algn="just">
              <a:buNone/>
            </a:pPr>
            <a:r>
              <a:rPr lang="ro-RO" sz="2000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- sistem de recuperare de căldură, pentru asigurarea calității aerului interior;</a:t>
            </a:r>
          </a:p>
          <a:p>
            <a:pPr marL="0" indent="0" algn="just">
              <a:buNone/>
            </a:pPr>
            <a:r>
              <a:rPr lang="ro-RO" sz="2000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- aplicarea de sisteme de umbrire pentru sezonul cald;</a:t>
            </a:r>
          </a:p>
        </p:txBody>
      </p:sp>
    </p:spTree>
    <p:extLst>
      <p:ext uri="{BB962C8B-B14F-4D97-AF65-F5344CB8AC3E}">
        <p14:creationId xmlns:p14="http://schemas.microsoft.com/office/powerpoint/2010/main" val="334880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ine 3">
            <a:extLst>
              <a:ext uri="{FF2B5EF4-FFF2-40B4-BE49-F238E27FC236}">
                <a16:creationId xmlns:a16="http://schemas.microsoft.com/office/drawing/2014/main" id="{43FB7B24-5BD2-45CB-83BF-C578FADE1A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745" y="-1"/>
            <a:ext cx="1288549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o-RO" b="1" dirty="0">
                <a:latin typeface="Trebuchet MS" panose="020B0603020202020204" pitchFamily="34" charset="0"/>
              </a:rPr>
              <a:t>Rezultate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74" y="1786855"/>
            <a:ext cx="10771464" cy="423294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o-RO" sz="1900" b="1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c. Modernizarea instalațiilor de iluminat în clădiri: </a:t>
            </a:r>
            <a:endParaRPr lang="ro-RO" sz="1900" dirty="0">
              <a:latin typeface="Trebuchet MS" panose="020B0603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 algn="just">
              <a:buNone/>
            </a:pPr>
            <a:r>
              <a:rPr lang="ro-RO" sz="1900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- modernizarea instalației de iluminat prin înlocuirea circuitelor de iluminat deteriorate sau subdimensionate; </a:t>
            </a:r>
          </a:p>
          <a:p>
            <a:pPr marL="0" indent="0" algn="just">
              <a:buNone/>
            </a:pPr>
            <a:r>
              <a:rPr lang="ro-RO" sz="1900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- înlocuirea corpurilor de iluminat fluorescent și incandescent cu corpuri de iluminat cu eficiență energetică ridicată și durată mare de viață, inclusiv tehnologie LED;</a:t>
            </a:r>
          </a:p>
          <a:p>
            <a:pPr marL="0" indent="0" algn="just">
              <a:spcAft>
                <a:spcPts val="600"/>
              </a:spcAft>
              <a:buNone/>
            </a:pPr>
            <a:r>
              <a:rPr lang="ro-RO" sz="1900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- instalarea de corpuri de iluminat cu senzori de mişcare/prezenţă, acolo unde acestea se impun pentru economie de energie.</a:t>
            </a:r>
          </a:p>
          <a:p>
            <a:pPr marL="0" indent="0" algn="just">
              <a:buNone/>
            </a:pPr>
            <a:r>
              <a:rPr lang="ro-RO" sz="1900" b="1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d. Instalarea de sisteme alternative de producere a energiei electrice</a:t>
            </a:r>
            <a:endParaRPr lang="ro-RO" sz="1900" dirty="0">
              <a:latin typeface="Trebuchet MS" panose="020B0603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 algn="just">
              <a:spcAft>
                <a:spcPts val="600"/>
              </a:spcAft>
              <a:buNone/>
            </a:pPr>
            <a:r>
              <a:rPr lang="ro-RO" sz="1900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- instalarea de panouri foto-voltaice pe șarpanta interioară a clădirii;</a:t>
            </a:r>
          </a:p>
          <a:p>
            <a:pPr marL="0" indent="0" algn="just">
              <a:buNone/>
            </a:pPr>
            <a:r>
              <a:rPr lang="ro-RO" sz="1900" b="1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e. Instalarea unui sistem alternativ de producere a apei calde menajere</a:t>
            </a:r>
            <a:endParaRPr lang="ro-RO" sz="1900" dirty="0">
              <a:latin typeface="Trebuchet MS" panose="020B0603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 algn="just">
              <a:buNone/>
            </a:pPr>
            <a:r>
              <a:rPr lang="ro-RO" sz="1900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- instalarea de panouri solare pe șarpanta interioară a clădirii;</a:t>
            </a:r>
          </a:p>
        </p:txBody>
      </p:sp>
    </p:spTree>
    <p:extLst>
      <p:ext uri="{BB962C8B-B14F-4D97-AF65-F5344CB8AC3E}">
        <p14:creationId xmlns:p14="http://schemas.microsoft.com/office/powerpoint/2010/main" val="349021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ine 3">
            <a:extLst>
              <a:ext uri="{FF2B5EF4-FFF2-40B4-BE49-F238E27FC236}">
                <a16:creationId xmlns:a16="http://schemas.microsoft.com/office/drawing/2014/main" id="{4841D833-B8A5-BC2E-6175-E5FF25A44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745" y="-1"/>
            <a:ext cx="1288549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o-RO" b="1" dirty="0">
                <a:latin typeface="Trebuchet MS" panose="020B0603020202020204" pitchFamily="34" charset="0"/>
              </a:rPr>
              <a:t>Rezultate (3)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3490" y="1803633"/>
            <a:ext cx="10805020" cy="4216167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o-RO" sz="2500" b="1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f. Sisteme de management energetic integrat pentru clădiri, respectiv modernizarea sistemelor tehnice ale clădirilor, inclusiv în vederea pregătirii clădirilor pentru soluții inteligente: </a:t>
            </a:r>
            <a:endParaRPr lang="ro-RO" sz="2500" dirty="0">
              <a:latin typeface="Trebuchet MS" panose="020B0603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 algn="just">
              <a:buNone/>
            </a:pPr>
            <a:r>
              <a:rPr lang="ro-RO" sz="2500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- montarea unor sisteme inteligente de contorizare, urmărire și </a:t>
            </a:r>
            <a:r>
              <a:rPr lang="ro-RO" sz="2500" dirty="0" smtClean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înregistrarea </a:t>
            </a:r>
            <a:r>
              <a:rPr lang="ro-RO" sz="2500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consumurilor energetice;</a:t>
            </a:r>
          </a:p>
          <a:p>
            <a:pPr marL="0" indent="0" algn="just">
              <a:buNone/>
            </a:pPr>
            <a:r>
              <a:rPr lang="ro-RO" sz="2500" b="1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g. Alte tipuri de lucrări: </a:t>
            </a:r>
            <a:endParaRPr lang="ro-RO" sz="2500" dirty="0">
              <a:latin typeface="Trebuchet MS" panose="020B0603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r>
              <a:rPr lang="ro-RO" sz="2500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repararea acoperişului (înlocuit șarpantă, înlocuit elemente de susținere de lemn deteriorate, izolare acoperiș), inclusiv repararea sistemului de colectare a apelor meteorice; repararea elementelor de construcţie ale faţadei care prezintă potenţial pericol de desprindere şi/sau afectează funcţionalitatea clădirii; refacerea finisajelor interioare în zonele de intervenţie; modernizarea instalației electrice, înlocuirea circuitelor electrice deteriorate sau subdimensionate</a:t>
            </a:r>
          </a:p>
          <a:p>
            <a:pPr lvl="0" algn="just"/>
            <a:r>
              <a:rPr lang="ro-RO" sz="2500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introducerea unei rețele de fibră optică în clădire astfel că utilizarea acesteia va crește de aprox. 200 ori viteza de transfer a datelor ce vor fi operate;</a:t>
            </a:r>
          </a:p>
          <a:p>
            <a:pPr lvl="0" algn="just"/>
            <a:r>
              <a:rPr lang="ro-RO" sz="2500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dotarea instituției printr-o donație privată cu un sistem de iluminare </a:t>
            </a:r>
            <a:r>
              <a:rPr lang="ro-RO" sz="2500" dirty="0" smtClean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colorată </a:t>
            </a:r>
            <a:r>
              <a:rPr lang="ro-RO" sz="2500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 fațadei ce este folosit cu ocazia marcării simbolice prin iluminare specifică </a:t>
            </a:r>
            <a:r>
              <a:rPr lang="ro-RO" sz="2500" dirty="0" smtClean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colorată </a:t>
            </a:r>
            <a:r>
              <a:rPr lang="ro-RO" sz="2500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 diverselor zile oficiale sau campanii de conștientizare;</a:t>
            </a:r>
          </a:p>
          <a:p>
            <a:pPr algn="just">
              <a:buFontTx/>
              <a:buChar char="-"/>
            </a:pPr>
            <a:endParaRPr lang="ro-RO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25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ine 3">
            <a:extLst>
              <a:ext uri="{FF2B5EF4-FFF2-40B4-BE49-F238E27FC236}">
                <a16:creationId xmlns:a16="http://schemas.microsoft.com/office/drawing/2014/main" id="{FE60ED1E-3AA0-745E-6F38-BD0D343899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745" y="-1"/>
            <a:ext cx="1288549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o-RO" b="1" dirty="0">
                <a:latin typeface="Trebuchet MS" panose="020B0603020202020204" pitchFamily="34" charset="0"/>
              </a:rPr>
              <a:t>Impact - indicatori tehnici (1)</a:t>
            </a:r>
            <a:r>
              <a:rPr lang="ro-RO" dirty="0">
                <a:latin typeface="Trebuchet MS" panose="020B0603020202020204" pitchFamily="34" charset="0"/>
              </a:rPr>
              <a:t/>
            </a:r>
            <a:br>
              <a:rPr lang="ro-RO" dirty="0">
                <a:latin typeface="Trebuchet MS" panose="020B0603020202020204" pitchFamily="34" charset="0"/>
              </a:rPr>
            </a:br>
            <a:endParaRPr lang="ro-RO" dirty="0">
              <a:latin typeface="Trebuchet MS" panose="020B0603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2189527"/>
            <a:ext cx="10515599" cy="3540154"/>
          </a:xfrm>
        </p:spPr>
        <p:txBody>
          <a:bodyPr>
            <a:normAutofit/>
          </a:bodyPr>
          <a:lstStyle/>
          <a:p>
            <a:pPr lvl="0" algn="just">
              <a:spcAft>
                <a:spcPts val="1200"/>
              </a:spcAft>
            </a:pPr>
            <a:r>
              <a:rPr lang="ro-RO" sz="2400" b="1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Reducerea energiei primare: </a:t>
            </a:r>
            <a:r>
              <a:rPr lang="ro-RO" sz="2400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60% </a:t>
            </a:r>
            <a:r>
              <a:rPr lang="ro-RO" sz="2400" dirty="0" smtClean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și </a:t>
            </a:r>
            <a:r>
              <a:rPr lang="ro-RO" sz="2400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reducerea emisiilor de CO2 cu 36%;</a:t>
            </a:r>
          </a:p>
          <a:p>
            <a:pPr lvl="0" algn="just">
              <a:spcAft>
                <a:spcPts val="1200"/>
              </a:spcAft>
            </a:pPr>
            <a:r>
              <a:rPr lang="ro-RO" sz="2400" b="1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Consumul specific anual de energie:</a:t>
            </a:r>
            <a:r>
              <a:rPr lang="ro-RO" sz="2400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de la 329,74 [kWh/m2an] la 131,80 [kWh/m2an], respectiv o scădere cu 60%;</a:t>
            </a:r>
          </a:p>
          <a:p>
            <a:pPr lvl="0" algn="just">
              <a:spcAft>
                <a:spcPts val="1200"/>
              </a:spcAft>
            </a:pPr>
            <a:r>
              <a:rPr lang="ro-RO" sz="2400" b="1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Indicele de emisii CO2 </a:t>
            </a:r>
            <a:r>
              <a:rPr lang="ro-RO" sz="2400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[kgCO2/m²an] înregistrează o scădere de la 75,66 [kgCO2/m²an] la 3,74 [kgCO2/m²an], respectiv o scădere de 95%;</a:t>
            </a:r>
          </a:p>
        </p:txBody>
      </p:sp>
    </p:spTree>
    <p:extLst>
      <p:ext uri="{BB962C8B-B14F-4D97-AF65-F5344CB8AC3E}">
        <p14:creationId xmlns:p14="http://schemas.microsoft.com/office/powerpoint/2010/main" val="394517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ine 3">
            <a:extLst>
              <a:ext uri="{FF2B5EF4-FFF2-40B4-BE49-F238E27FC236}">
                <a16:creationId xmlns:a16="http://schemas.microsoft.com/office/drawing/2014/main" id="{AEE02256-B018-9932-662D-43DCBADEC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745" y="-1"/>
            <a:ext cx="1288549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o-RO" b="1" dirty="0">
                <a:latin typeface="Trebuchet MS" panose="020B0603020202020204" pitchFamily="34" charset="0"/>
              </a:rPr>
              <a:t>Impact - indicatori tehnici (2)</a:t>
            </a:r>
            <a:r>
              <a:rPr lang="ro-RO" dirty="0">
                <a:latin typeface="Trebuchet MS" panose="020B0603020202020204" pitchFamily="34" charset="0"/>
              </a:rPr>
              <a:t/>
            </a:r>
            <a:br>
              <a:rPr lang="ro-RO" dirty="0">
                <a:latin typeface="Trebuchet MS" panose="020B0603020202020204" pitchFamily="34" charset="0"/>
              </a:rPr>
            </a:br>
            <a:endParaRPr lang="ro-RO" dirty="0">
              <a:latin typeface="Trebuchet MS" panose="020B0603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7802" y="2256639"/>
            <a:ext cx="9756396" cy="2365695"/>
          </a:xfrm>
        </p:spPr>
        <p:txBody>
          <a:bodyPr>
            <a:normAutofit/>
          </a:bodyPr>
          <a:lstStyle/>
          <a:p>
            <a:pPr lvl="0" algn="just">
              <a:spcAft>
                <a:spcPts val="1200"/>
              </a:spcAft>
            </a:pPr>
            <a:r>
              <a:rPr lang="ro-RO" sz="2400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Încadrarea în clasa B de performanță energetică a clădirii față de clasa C existentă anterior implementării proiectului;</a:t>
            </a:r>
          </a:p>
          <a:p>
            <a:pPr lvl="0" algn="just">
              <a:spcAft>
                <a:spcPts val="1200"/>
              </a:spcAft>
            </a:pPr>
            <a:r>
              <a:rPr lang="ro-RO" sz="2400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Toate lucrările au fost executate cu respectarea principiului </a:t>
            </a:r>
            <a:r>
              <a:rPr lang="ro-RO" sz="2400" i="1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„Do No Significant Harm" </a:t>
            </a:r>
            <a:r>
              <a:rPr lang="ro-RO" sz="2400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(DNSH), respectiv activități care să nu producă efecte semnificative asupra mediului înconjurător prin investiţiile durabile realizate;</a:t>
            </a:r>
          </a:p>
        </p:txBody>
      </p:sp>
    </p:spTree>
    <p:extLst>
      <p:ext uri="{BB962C8B-B14F-4D97-AF65-F5344CB8AC3E}">
        <p14:creationId xmlns:p14="http://schemas.microsoft.com/office/powerpoint/2010/main" val="39575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ine 3">
            <a:extLst>
              <a:ext uri="{FF2B5EF4-FFF2-40B4-BE49-F238E27FC236}">
                <a16:creationId xmlns:a16="http://schemas.microsoft.com/office/drawing/2014/main" id="{B3EBDBC2-02C2-280E-CDF3-316BEC389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745" y="-1"/>
            <a:ext cx="1288549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7120" y="365125"/>
            <a:ext cx="9302342" cy="1325563"/>
          </a:xfrm>
        </p:spPr>
        <p:txBody>
          <a:bodyPr>
            <a:normAutofit/>
          </a:bodyPr>
          <a:lstStyle/>
          <a:p>
            <a:pPr algn="ctr"/>
            <a:r>
              <a:rPr lang="ro-RO" sz="4000" b="1" dirty="0">
                <a:latin typeface="Trebuchet MS" panose="020B0603020202020204" pitchFamily="34" charset="0"/>
              </a:rPr>
              <a:t>Stadiul implementării proiectului</a:t>
            </a:r>
            <a:endParaRPr lang="ro-RO" sz="4000" dirty="0">
              <a:latin typeface="Trebuchet MS" panose="020B0603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8072" y="2220984"/>
            <a:ext cx="9487950" cy="263624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ro-RO" sz="2400" b="1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Stadiu proiect: </a:t>
            </a:r>
            <a:r>
              <a:rPr lang="ro-RO" sz="2400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Finalizat</a:t>
            </a:r>
          </a:p>
          <a:p>
            <a:pPr algn="just">
              <a:spcAft>
                <a:spcPts val="1200"/>
              </a:spcAft>
            </a:pPr>
            <a:r>
              <a:rPr lang="ro-RO" sz="2400" b="1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Progres fizic lucrări: </a:t>
            </a:r>
            <a:r>
              <a:rPr lang="ro-RO" sz="2400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100 %</a:t>
            </a:r>
          </a:p>
          <a:p>
            <a:pPr algn="just">
              <a:spcAft>
                <a:spcPts val="1200"/>
              </a:spcAft>
            </a:pPr>
            <a:r>
              <a:rPr lang="ro-RO" sz="2400" b="1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Progres financiar execuție lucrări: </a:t>
            </a:r>
            <a:r>
              <a:rPr lang="ro-RO" sz="2400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100 %</a:t>
            </a:r>
          </a:p>
          <a:p>
            <a:pPr algn="just">
              <a:spcAft>
                <a:spcPts val="1200"/>
              </a:spcAft>
            </a:pPr>
            <a:r>
              <a:rPr lang="ro-RO" sz="2400" b="1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Progres rambursare finanțator MDLPA: </a:t>
            </a:r>
            <a:r>
              <a:rPr lang="ro-RO" sz="2400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în curs de realizare (88%)</a:t>
            </a:r>
          </a:p>
        </p:txBody>
      </p:sp>
    </p:spTree>
    <p:extLst>
      <p:ext uri="{BB962C8B-B14F-4D97-AF65-F5344CB8AC3E}">
        <p14:creationId xmlns:p14="http://schemas.microsoft.com/office/powerpoint/2010/main" val="138580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ine 3">
            <a:extLst>
              <a:ext uri="{FF2B5EF4-FFF2-40B4-BE49-F238E27FC236}">
                <a16:creationId xmlns:a16="http://schemas.microsoft.com/office/drawing/2014/main" id="{F3155577-7016-3330-4EAC-95D895BAD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745" y="-1"/>
            <a:ext cx="1288549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090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o-RO" b="1" dirty="0">
                <a:latin typeface="Trebuchet MS" panose="020B0603020202020204" pitchFamily="34" charset="0"/>
              </a:rPr>
              <a:t>Despre clădire</a:t>
            </a:r>
            <a:endParaRPr lang="ro-RO" dirty="0">
              <a:latin typeface="Trebuchet MS" panose="020B0603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87366"/>
            <a:ext cx="10654717" cy="4110604"/>
          </a:xfrm>
        </p:spPr>
        <p:txBody>
          <a:bodyPr>
            <a:normAutofit/>
          </a:bodyPr>
          <a:lstStyle/>
          <a:p>
            <a:pPr lvl="0">
              <a:spcAft>
                <a:spcPts val="600"/>
              </a:spcAft>
            </a:pPr>
            <a:r>
              <a:rPr lang="ro-RO" sz="2400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Palatul administrativ al județului Bihor</a:t>
            </a:r>
          </a:p>
          <a:p>
            <a:pPr lvl="0">
              <a:spcAft>
                <a:spcPts val="600"/>
              </a:spcAft>
            </a:pPr>
            <a:r>
              <a:rPr lang="ro-RO" sz="2400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Fosta Casă a Comitatului construită în perioada barocă, în secolul XVIII</a:t>
            </a:r>
          </a:p>
          <a:p>
            <a:pPr lvl="0">
              <a:spcAft>
                <a:spcPts val="600"/>
              </a:spcAft>
            </a:pPr>
            <a:r>
              <a:rPr lang="ro-RO" sz="2400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Monument de arhitectură grupa B: cod BH-II-mB-20237 </a:t>
            </a:r>
          </a:p>
          <a:p>
            <a:pPr lvl="0">
              <a:spcAft>
                <a:spcPts val="600"/>
              </a:spcAft>
            </a:pPr>
            <a:r>
              <a:rPr lang="ro-RO" sz="2400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Este unul din cele mai importante monumente de arhitectură istorică din județul Bihor</a:t>
            </a:r>
          </a:p>
          <a:p>
            <a:pPr lvl="0">
              <a:spcAft>
                <a:spcPts val="600"/>
              </a:spcAft>
            </a:pPr>
            <a:r>
              <a:rPr lang="ro-RO" sz="2400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Suprafață desfășurată de 4254 mp  </a:t>
            </a:r>
          </a:p>
          <a:p>
            <a:pPr lvl="0">
              <a:spcAft>
                <a:spcPts val="600"/>
              </a:spcAft>
            </a:pPr>
            <a:r>
              <a:rPr lang="ro-RO" sz="2400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Funcționează: Instituția Prefectului - Județul Bihor, Consiliul Județean Bihor și Structura Teritorială Bihor a Administraţiei Naţionale a Rezervelor de Stat şi Probleme Speciale.</a:t>
            </a:r>
          </a:p>
        </p:txBody>
      </p:sp>
    </p:spTree>
    <p:extLst>
      <p:ext uri="{BB962C8B-B14F-4D97-AF65-F5344CB8AC3E}">
        <p14:creationId xmlns:p14="http://schemas.microsoft.com/office/powerpoint/2010/main" val="365047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2B9A85B8-C993-03AF-103F-966609F06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745" y="-1"/>
            <a:ext cx="1288549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720" y="22829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o-RO" sz="3600" b="1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Imagini foto – renovarea energetică (1)</a:t>
            </a:r>
          </a:p>
        </p:txBody>
      </p:sp>
      <p:pic>
        <p:nvPicPr>
          <p:cNvPr id="4" name="Content Placeholder 3" descr="D:\MirceaMoldovan\Mircea 2024\FOTO proiect PNRR\1 nov 2024\20241101_075648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82042" y="1642938"/>
            <a:ext cx="1828802" cy="240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D:\MirceaMoldovan\Mircea 2024\FOTO proiect PNRR\1 nov 2024\20241101_12221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547592" y="1932355"/>
            <a:ext cx="2039620" cy="1828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D:\MirceaMoldovan\Mircea 2024\FOTO proiect PNRR\1 nov 2024\20241101_07570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043080" y="1932355"/>
            <a:ext cx="2047240" cy="1828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D:\MirceaMoldovan\Mircea 2024\FOTO proiect PNRR\1 nov 2024\20241101_07565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92623" y="4137362"/>
            <a:ext cx="2493667" cy="193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D:\MirceaMoldovan\Mircea 2024\FOTO proiect PNRR\1 nov 2024\20241101_075645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877445" y="4137362"/>
            <a:ext cx="2276475" cy="193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D:\MirceaMoldovan\Mircea 2024\FOTO proiect PNRR\1 nov 2024\20241101_075700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46367" y="4075767"/>
            <a:ext cx="1916430" cy="2039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D:\MirceaMoldovan\Mircea 2024\FOTO proiect PNRR\1 nov 2024\20241101_122226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074003" y="4137362"/>
            <a:ext cx="2125375" cy="1916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D:\MirceaMoldovan\Mircea 2024\FOTO proiect PNRR\1 nov 2024\20241101_122356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84233" y="1762725"/>
            <a:ext cx="1828803" cy="21680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981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097980E5-5B4E-FA39-6ABB-AC70780EC0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745" y="-1"/>
            <a:ext cx="1288549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512" y="26709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o-RO" sz="3600" b="1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Imagini foto – renovarea energetică (2)</a:t>
            </a:r>
          </a:p>
        </p:txBody>
      </p:sp>
      <p:pic>
        <p:nvPicPr>
          <p:cNvPr id="4" name="Content Placeholder 3" descr="D:\MirceaMoldovan\Mircea 2024\FOTO proiect PNRR\5 nov 2024\IMG-20241105-WA0011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69" y="1855837"/>
            <a:ext cx="3212018" cy="2041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D:\MirceaMoldovan\Mircea 2024\FOTO proiect PNRR\5 nov 2024\IMG-20241105-WA001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604" y="1855838"/>
            <a:ext cx="3496798" cy="2041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D:\MirceaMoldovan\Mircea 2024\FOTO proiect PNRR\5 nov 2024\IMG-20241105-WA001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038" y="1859749"/>
            <a:ext cx="3840494" cy="2041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D:\MirceaMoldovan\Mircea 2024\FOTO proiect PNRR\1 nov 2024\20241101_07570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08468" y="4160148"/>
            <a:ext cx="3212017" cy="1905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D:\MirceaMoldovan\Mircea 2024\FOTO proiect PNRR\1 nov 2024\20241101_122215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959603" y="4160147"/>
            <a:ext cx="3496796" cy="1905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D:\MirceaMoldovan\Mircea 2024\FOTO proiect PNRR\1 nov 2024\20241101_075653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843035" y="4167971"/>
            <a:ext cx="3840495" cy="19050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771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ine 6">
            <a:extLst>
              <a:ext uri="{FF2B5EF4-FFF2-40B4-BE49-F238E27FC236}">
                <a16:creationId xmlns:a16="http://schemas.microsoft.com/office/drawing/2014/main" id="{9446F673-1EF4-7051-4FA7-007755EC9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745" y="-1"/>
            <a:ext cx="1288549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o-RO" b="1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Programul/sursa de finanțare</a:t>
            </a:r>
            <a:endParaRPr lang="ro-RO" dirty="0">
              <a:latin typeface="Trebuchet MS" panose="020B0603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55970"/>
            <a:ext cx="10515600" cy="3724713"/>
          </a:xfrm>
        </p:spPr>
        <p:txBody>
          <a:bodyPr>
            <a:noAutofit/>
          </a:bodyPr>
          <a:lstStyle/>
          <a:p>
            <a:pPr marL="0" lvl="0" indent="0" algn="ctr">
              <a:buNone/>
            </a:pPr>
            <a:r>
              <a:rPr lang="it-IT" sz="2400" b="1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</a:t>
            </a:r>
            <a:r>
              <a:rPr lang="ro-RO" sz="2400" b="1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lanul </a:t>
            </a:r>
            <a:r>
              <a:rPr lang="it-IT" sz="2400" b="1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N</a:t>
            </a:r>
            <a:r>
              <a:rPr lang="ro-RO" sz="2400" b="1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ațional de </a:t>
            </a:r>
            <a:r>
              <a:rPr lang="it-IT" sz="2400" b="1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</a:t>
            </a:r>
            <a:r>
              <a:rPr lang="ro-RO" sz="2400" b="1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edresare și </a:t>
            </a:r>
            <a:r>
              <a:rPr lang="it-IT" sz="2400" b="1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</a:t>
            </a:r>
            <a:r>
              <a:rPr lang="ro-RO" sz="2400" b="1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eziliență (PNRR)</a:t>
            </a:r>
            <a:endParaRPr lang="ro-RO" sz="2400" dirty="0">
              <a:latin typeface="Trebuchet MS" panose="020B0603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lvl="0" indent="0" algn="ctr">
              <a:buNone/>
            </a:pPr>
            <a:r>
              <a:rPr lang="it-IT" sz="2400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Componenta 5 – Valul Renovării </a:t>
            </a:r>
            <a:endParaRPr lang="ro-RO" sz="2400" dirty="0">
              <a:latin typeface="Trebuchet MS" panose="020B0603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lvl="0" indent="0" algn="ctr">
              <a:buNone/>
            </a:pPr>
            <a:r>
              <a:rPr lang="it-IT" sz="2400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Operațiunea B2: Renovarea energetică moderată sau aprofundată a clădiriilor publice</a:t>
            </a:r>
            <a:endParaRPr lang="ro-RO" sz="2400" dirty="0">
              <a:latin typeface="Trebuchet MS" panose="020B0603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lvl="0" indent="0" algn="ctr">
              <a:buNone/>
            </a:pPr>
            <a:r>
              <a:rPr lang="it-IT" sz="2400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Apelul PNRR/2022/C5/2B2.1/1/Runda 1</a:t>
            </a:r>
            <a:endParaRPr lang="ro-RO" sz="2400" dirty="0">
              <a:latin typeface="Trebuchet MS" panose="020B0603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lvl="0" indent="0" algn="ctr">
              <a:buNone/>
            </a:pPr>
            <a:endParaRPr lang="ro-RO" sz="2400" dirty="0">
              <a:latin typeface="Trebuchet MS" panose="020B0603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 algn="ctr">
              <a:buNone/>
            </a:pPr>
            <a:r>
              <a:rPr lang="en-US" sz="2400" b="1" dirty="0">
                <a:latin typeface="Trebuchet MS" panose="020B0603020202020204" pitchFamily="34" charset="0"/>
              </a:rPr>
              <a:t>,,</a:t>
            </a:r>
            <a:r>
              <a:rPr lang="en-US" sz="2400" b="1" dirty="0" err="1">
                <a:latin typeface="Trebuchet MS" panose="020B0603020202020204" pitchFamily="34" charset="0"/>
              </a:rPr>
              <a:t>Apel</a:t>
            </a:r>
            <a:r>
              <a:rPr lang="en-US" sz="2400" b="1" dirty="0">
                <a:latin typeface="Trebuchet MS" panose="020B0603020202020204" pitchFamily="34" charset="0"/>
              </a:rPr>
              <a:t> de </a:t>
            </a:r>
            <a:r>
              <a:rPr lang="en-US" sz="2400" b="1" dirty="0" err="1">
                <a:latin typeface="Trebuchet MS" panose="020B0603020202020204" pitchFamily="34" charset="0"/>
              </a:rPr>
              <a:t>proiecte</a:t>
            </a:r>
            <a:r>
              <a:rPr lang="en-US" sz="2400" b="1" dirty="0">
                <a:latin typeface="Trebuchet MS" panose="020B0603020202020204" pitchFamily="34" charset="0"/>
              </a:rPr>
              <a:t> </a:t>
            </a:r>
            <a:r>
              <a:rPr lang="en-US" sz="2400" b="1" dirty="0" err="1">
                <a:latin typeface="Trebuchet MS" panose="020B0603020202020204" pitchFamily="34" charset="0"/>
              </a:rPr>
              <a:t>gestionat</a:t>
            </a:r>
            <a:r>
              <a:rPr lang="en-US" sz="2400" b="1" dirty="0">
                <a:latin typeface="Trebuchet MS" panose="020B0603020202020204" pitchFamily="34" charset="0"/>
              </a:rPr>
              <a:t> de </a:t>
            </a:r>
            <a:r>
              <a:rPr lang="en-US" sz="2400" b="1" dirty="0" err="1">
                <a:latin typeface="Trebuchet MS" panose="020B0603020202020204" pitchFamily="34" charset="0"/>
              </a:rPr>
              <a:t>Ministerul</a:t>
            </a:r>
            <a:r>
              <a:rPr lang="en-US" sz="2400" b="1" dirty="0">
                <a:latin typeface="Trebuchet MS" panose="020B0603020202020204" pitchFamily="34" charset="0"/>
              </a:rPr>
              <a:t> </a:t>
            </a:r>
            <a:r>
              <a:rPr lang="en-US" sz="2400" b="1" dirty="0" err="1">
                <a:latin typeface="Trebuchet MS" panose="020B0603020202020204" pitchFamily="34" charset="0"/>
              </a:rPr>
              <a:t>Dezvolt</a:t>
            </a:r>
            <a:r>
              <a:rPr lang="ro-RO" sz="2400" b="1" dirty="0">
                <a:latin typeface="Trebuchet MS" panose="020B0603020202020204" pitchFamily="34" charset="0"/>
              </a:rPr>
              <a:t>ării, </a:t>
            </a:r>
            <a:r>
              <a:rPr lang="en-US" sz="2400" b="1" dirty="0" err="1">
                <a:latin typeface="Trebuchet MS" panose="020B0603020202020204" pitchFamily="34" charset="0"/>
              </a:rPr>
              <a:t>Lucrărilor</a:t>
            </a:r>
            <a:r>
              <a:rPr lang="en-US" sz="2400" b="1" dirty="0">
                <a:latin typeface="Trebuchet MS" panose="020B0603020202020204" pitchFamily="34" charset="0"/>
              </a:rPr>
              <a:t> </a:t>
            </a:r>
            <a:r>
              <a:rPr lang="en-US" sz="2400" b="1" dirty="0" err="1">
                <a:latin typeface="Trebuchet MS" panose="020B0603020202020204" pitchFamily="34" charset="0"/>
              </a:rPr>
              <a:t>Publice</a:t>
            </a:r>
            <a:r>
              <a:rPr lang="en-US" sz="2400" b="1" dirty="0">
                <a:latin typeface="Trebuchet MS" panose="020B0603020202020204" pitchFamily="34" charset="0"/>
              </a:rPr>
              <a:t> </a:t>
            </a:r>
            <a:r>
              <a:rPr lang="en-US" sz="2400" b="1" dirty="0" err="1">
                <a:latin typeface="Trebuchet MS" panose="020B0603020202020204" pitchFamily="34" charset="0"/>
              </a:rPr>
              <a:t>și</a:t>
            </a:r>
            <a:r>
              <a:rPr lang="en-US" sz="2400" b="1" dirty="0">
                <a:latin typeface="Trebuchet MS" panose="020B0603020202020204" pitchFamily="34" charset="0"/>
              </a:rPr>
              <a:t> </a:t>
            </a:r>
            <a:r>
              <a:rPr lang="en-US" sz="2400" b="1" dirty="0" err="1">
                <a:latin typeface="Trebuchet MS" panose="020B0603020202020204" pitchFamily="34" charset="0"/>
              </a:rPr>
              <a:t>Administrației</a:t>
            </a:r>
            <a:r>
              <a:rPr lang="en-US" sz="2400" b="1" dirty="0">
                <a:latin typeface="Trebuchet MS" panose="020B0603020202020204" pitchFamily="34" charset="0"/>
              </a:rPr>
              <a:t> </a:t>
            </a:r>
            <a:r>
              <a:rPr lang="en-US" sz="2400" b="1" dirty="0" err="1">
                <a:latin typeface="Trebuchet MS" panose="020B0603020202020204" pitchFamily="34" charset="0"/>
              </a:rPr>
              <a:t>finanțat</a:t>
            </a:r>
            <a:r>
              <a:rPr lang="en-US" sz="2400" b="1" dirty="0">
                <a:latin typeface="Trebuchet MS" panose="020B0603020202020204" pitchFamily="34" charset="0"/>
              </a:rPr>
              <a:t> din </a:t>
            </a:r>
            <a:r>
              <a:rPr lang="en-US" sz="2400" b="1" dirty="0" err="1">
                <a:latin typeface="Trebuchet MS" panose="020B0603020202020204" pitchFamily="34" charset="0"/>
              </a:rPr>
              <a:t>fonduri</a:t>
            </a:r>
            <a:r>
              <a:rPr lang="en-US" sz="2400" b="1" dirty="0">
                <a:latin typeface="Trebuchet MS" panose="020B0603020202020204" pitchFamily="34" charset="0"/>
              </a:rPr>
              <a:t> </a:t>
            </a:r>
            <a:r>
              <a:rPr lang="en-US" sz="2400" b="1" dirty="0" err="1">
                <a:latin typeface="Trebuchet MS" panose="020B0603020202020204" pitchFamily="34" charset="0"/>
              </a:rPr>
              <a:t>europene</a:t>
            </a:r>
            <a:r>
              <a:rPr lang="en-US" sz="2400" b="1" dirty="0">
                <a:latin typeface="Trebuchet MS" panose="020B0603020202020204" pitchFamily="34" charset="0"/>
              </a:rPr>
              <a:t> </a:t>
            </a:r>
            <a:r>
              <a:rPr lang="en-US" sz="2400" b="1" dirty="0" err="1">
                <a:latin typeface="Trebuchet MS" panose="020B0603020202020204" pitchFamily="34" charset="0"/>
              </a:rPr>
              <a:t>prin</a:t>
            </a:r>
            <a:r>
              <a:rPr lang="en-US" sz="2400" b="1" dirty="0">
                <a:latin typeface="Trebuchet MS" panose="020B0603020202020204" pitchFamily="34" charset="0"/>
              </a:rPr>
              <a:t> </a:t>
            </a:r>
            <a:r>
              <a:rPr lang="en-US" sz="2400" b="1" dirty="0" err="1">
                <a:latin typeface="Trebuchet MS" panose="020B0603020202020204" pitchFamily="34" charset="0"/>
              </a:rPr>
              <a:t>Planul</a:t>
            </a:r>
            <a:r>
              <a:rPr lang="en-US" sz="2400" b="1" dirty="0">
                <a:latin typeface="Trebuchet MS" panose="020B0603020202020204" pitchFamily="34" charset="0"/>
              </a:rPr>
              <a:t> </a:t>
            </a:r>
            <a:r>
              <a:rPr lang="en-US" sz="2400" b="1" dirty="0" err="1">
                <a:latin typeface="Trebuchet MS" panose="020B0603020202020204" pitchFamily="34" charset="0"/>
              </a:rPr>
              <a:t>Național</a:t>
            </a:r>
            <a:r>
              <a:rPr lang="en-US" sz="2400" b="1" dirty="0">
                <a:latin typeface="Trebuchet MS" panose="020B0603020202020204" pitchFamily="34" charset="0"/>
              </a:rPr>
              <a:t> de </a:t>
            </a:r>
            <a:r>
              <a:rPr lang="en-US" sz="2400" b="1" dirty="0" err="1">
                <a:latin typeface="Trebuchet MS" panose="020B0603020202020204" pitchFamily="34" charset="0"/>
              </a:rPr>
              <a:t>Redresare</a:t>
            </a:r>
            <a:r>
              <a:rPr lang="en-US" sz="2400" b="1" dirty="0">
                <a:latin typeface="Trebuchet MS" panose="020B0603020202020204" pitchFamily="34" charset="0"/>
              </a:rPr>
              <a:t> </a:t>
            </a:r>
            <a:r>
              <a:rPr lang="en-US" sz="2400" b="1" dirty="0" err="1">
                <a:latin typeface="Trebuchet MS" panose="020B0603020202020204" pitchFamily="34" charset="0"/>
              </a:rPr>
              <a:t>și</a:t>
            </a:r>
            <a:r>
              <a:rPr lang="en-US" sz="2400" b="1" dirty="0">
                <a:latin typeface="Trebuchet MS" panose="020B0603020202020204" pitchFamily="34" charset="0"/>
              </a:rPr>
              <a:t> </a:t>
            </a:r>
            <a:r>
              <a:rPr lang="en-US" sz="2400" b="1" dirty="0" err="1">
                <a:latin typeface="Trebuchet MS" panose="020B0603020202020204" pitchFamily="34" charset="0"/>
              </a:rPr>
              <a:t>Reziliență</a:t>
            </a:r>
            <a:r>
              <a:rPr lang="en-US" sz="2400" b="1" dirty="0">
                <a:latin typeface="Trebuchet MS" panose="020B0603020202020204" pitchFamily="34" charset="0"/>
              </a:rPr>
              <a:t> </a:t>
            </a:r>
            <a:r>
              <a:rPr lang="en-US" sz="2400" b="1" dirty="0" err="1">
                <a:latin typeface="Trebuchet MS" panose="020B0603020202020204" pitchFamily="34" charset="0"/>
              </a:rPr>
              <a:t>și</a:t>
            </a:r>
            <a:r>
              <a:rPr lang="en-US" sz="2400" b="1" dirty="0">
                <a:latin typeface="Trebuchet MS" panose="020B0603020202020204" pitchFamily="34" charset="0"/>
              </a:rPr>
              <a:t> din </a:t>
            </a:r>
            <a:r>
              <a:rPr lang="en-US" sz="2400" b="1" dirty="0" err="1">
                <a:latin typeface="Trebuchet MS" panose="020B0603020202020204" pitchFamily="34" charset="0"/>
              </a:rPr>
              <a:t>fonduri</a:t>
            </a:r>
            <a:r>
              <a:rPr lang="en-US" sz="2400" b="1" dirty="0">
                <a:latin typeface="Trebuchet MS" panose="020B0603020202020204" pitchFamily="34" charset="0"/>
              </a:rPr>
              <a:t> </a:t>
            </a:r>
            <a:r>
              <a:rPr lang="en-US" sz="2400" b="1" dirty="0" err="1">
                <a:latin typeface="Trebuchet MS" panose="020B0603020202020204" pitchFamily="34" charset="0"/>
              </a:rPr>
              <a:t>naționale</a:t>
            </a:r>
            <a:r>
              <a:rPr lang="en-US" sz="2400" b="1" dirty="0">
                <a:latin typeface="Trebuchet MS" panose="020B0603020202020204" pitchFamily="34" charset="0"/>
              </a:rPr>
              <a:t> “</a:t>
            </a:r>
            <a:endParaRPr lang="ro-RO" sz="2400" dirty="0">
              <a:latin typeface="Trebuchet MS" panose="020B0603020202020204" pitchFamily="34" charset="0"/>
            </a:endParaRPr>
          </a:p>
          <a:p>
            <a:pPr marL="0" lvl="0" indent="0" algn="ctr">
              <a:buNone/>
            </a:pPr>
            <a:endParaRPr lang="ro-RO" sz="2400" dirty="0">
              <a:latin typeface="Trebuchet MS" panose="020B0603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ro-RO" sz="2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22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3E500AB5-2535-A6B4-2C5F-E312D9F85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745" y="-1"/>
            <a:ext cx="1288549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1616" y="435640"/>
            <a:ext cx="8761413" cy="908845"/>
          </a:xfrm>
        </p:spPr>
        <p:txBody>
          <a:bodyPr>
            <a:noAutofit/>
          </a:bodyPr>
          <a:lstStyle/>
          <a:p>
            <a:pPr algn="ctr"/>
            <a:r>
              <a:rPr lang="ro-RO" sz="3600" b="1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Imagini foto – renovarea energetică (3)</a:t>
            </a:r>
          </a:p>
        </p:txBody>
      </p:sp>
      <p:pic>
        <p:nvPicPr>
          <p:cNvPr id="4" name="Content Placeholder 3" descr="D:\MirceaMoldovan\Mircea 2024\FOTO proiect PNRR\5 nov 2024\IMG-20241105-WA0012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34" y="1858469"/>
            <a:ext cx="2852257" cy="1765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D:\MirceaMoldovan\Mircea 2024\FOTO proiect PNRR\5 nov 2024\IMG-20241105-WA001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771" y="1858468"/>
            <a:ext cx="2902591" cy="1765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D:\MirceaMoldovan\Mircea 2024\FOTO proiect PNRR\12 12 2024\20241212_11300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42121" y="1761134"/>
            <a:ext cx="1765578" cy="1960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D:\MirceaMoldovan\Mircea 2024\FOTO proiect PNRR\15 nov 2024\20241115_07543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677206" y="1816719"/>
            <a:ext cx="1765576" cy="1849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D:\MirceaMoldovan\Mircea 2024\FOTO proiect PNRR\17 oct 2024\WhatsApp Image 2024-10-17 at 09.44.16.jpe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34" y="3835866"/>
            <a:ext cx="5131235" cy="2657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D:\MirceaMoldovan\Mircea 2024\FOTO proiect PNRR\18 oct 2024\20241018_135859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61657" y="2470208"/>
            <a:ext cx="2657215" cy="53885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682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5207DDD9-AA0B-A6D6-589E-DF6FA812B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745" y="-1"/>
            <a:ext cx="1288549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8854" y="218511"/>
            <a:ext cx="9261446" cy="1325563"/>
          </a:xfrm>
        </p:spPr>
        <p:txBody>
          <a:bodyPr>
            <a:normAutofit/>
          </a:bodyPr>
          <a:lstStyle/>
          <a:p>
            <a:pPr algn="ctr"/>
            <a:r>
              <a:rPr lang="ro-RO" sz="3600" b="1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Imagini foto – renovarea energetică (4)</a:t>
            </a:r>
          </a:p>
        </p:txBody>
      </p:sp>
      <p:pic>
        <p:nvPicPr>
          <p:cNvPr id="4" name="Content Placeholder 3" descr="D:\MirceaMoldovan\Mircea 2024\FOTO proiect PNRR\26 sept 2024\20240926_130850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75897" y="1756136"/>
            <a:ext cx="3016128" cy="2088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D:\MirceaMoldovan\Mircea 2024\FOTO proiect PNRR\28 oct 2 2024\20241028_09512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44153" y="1759570"/>
            <a:ext cx="2088858" cy="2081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D:\MirceaMoldovan\Mircea 2024\FOTO proiect PNRR\28 oct 2 2024\20241028_09501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092177" y="1756135"/>
            <a:ext cx="2305202" cy="2088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D:\MirceaMoldovan\Mircea 2024\FOTO proiect PNRR\30 sept 2024\20240930_10421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756565" y="1756134"/>
            <a:ext cx="2476293" cy="2088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D:\MirceaMoldovan\Mircea 2024\FOTO proiect PNRR\sedinta tehnica 2 17oct2024\IMG-20241017-WA0007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97" y="4065428"/>
            <a:ext cx="2115634" cy="2368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D:\MirceaMoldovan\Mircea 2025\FOTO PROIECT PNRR\16 ian 2025\20250116_134849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784566" y="4065428"/>
            <a:ext cx="2081990" cy="2368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D:\MirceaMoldovan\Mircea 2025\FOTO PROIECT PNRR\17 ian 2025\IMG-20250117-WA0007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105" y="4065428"/>
            <a:ext cx="1933480" cy="2368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D:\MirceaMoldovan\Mircea 2025\FOTO PROIECT PNRR\22 ian 2025\20250122_115024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93825" y="4297050"/>
            <a:ext cx="2368929" cy="1905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D:\MirceaMoldovan\Mircea 2025\FOTO PROIECT PNRR\27 ian 2025\20250127_120501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135681" y="4337181"/>
            <a:ext cx="2368929" cy="18254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347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5005A71F-9F14-7D30-4514-DDF0BBF602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745" y="-1"/>
            <a:ext cx="1288549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974" y="415459"/>
            <a:ext cx="10515600" cy="918391"/>
          </a:xfrm>
        </p:spPr>
        <p:txBody>
          <a:bodyPr>
            <a:normAutofit/>
          </a:bodyPr>
          <a:lstStyle/>
          <a:p>
            <a:pPr algn="ctr"/>
            <a:r>
              <a:rPr lang="ro-RO" sz="3600" b="1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Imagini foto – renovarea energetică (5)</a:t>
            </a:r>
          </a:p>
        </p:txBody>
      </p:sp>
      <p:pic>
        <p:nvPicPr>
          <p:cNvPr id="4" name="Content Placeholder 3" descr="D:\MirceaMoldovan\Mircea 2025\FOTO PROIECT PNRR\27 iunie 2025\20250627_075832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0588" y="1972794"/>
            <a:ext cx="2413265" cy="1761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D:\MirceaMoldovan\Mircea 2025\FOTO PROIECT PNRR\27 iunie 2025\20250627_07592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10515" y="2018113"/>
            <a:ext cx="2413266" cy="1671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D:\MirceaMoldovan\Mircea 2025\FOTO PROIECT PNRR\7 feb 2025\20250207_08561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935883" y="1647005"/>
            <a:ext cx="1896246" cy="2413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D:\MirceaMoldovan\Mircea 2025\FOTO PROIECT PNRR\12 martie 2025\20250312_16125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91595" y="1970744"/>
            <a:ext cx="2413265" cy="1765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D:\MirceaMoldovan\Mircea 2025\FOTO PROIECT PNRR\4 mart\IMG-20250304-WA000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339" y="1647003"/>
            <a:ext cx="1557721" cy="2413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D:\MirceaMoldovan\Mircea 2025\FOTO PROIECT PNRR\11 martie 2025\20250311_095124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453593" y="2053300"/>
            <a:ext cx="2413266" cy="1600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D:\MirceaMoldovan\Mircea 2025\FOTO PROIECT PNRR\13 mai 2025\13 mai 2025\20250513_111446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9132" y="4519002"/>
            <a:ext cx="2270354" cy="1761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D:\MirceaMoldovan\Mircea 2025\FOTO PROIECT PNRR\13 mai 2025\13 mai 2025\20250513_111517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28889" y="4564319"/>
            <a:ext cx="2270353" cy="1671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D:\MirceaMoldovan\Mircea 2025\FOTO PROIECT PNRR\7 11 iulie 2025\2\20250710_094424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81549" y="4518999"/>
            <a:ext cx="2270353" cy="1761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D:\MirceaMoldovan\Mircea 2025\FOTO PROIECT PNRR\7 11 iulie 2025\2\20250710_094431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61395" y="4549855"/>
            <a:ext cx="2270350" cy="1699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D:\MirceaMoldovan\Mircea 2025\FOTO PROIECT PNRR\7 11 iulie 2025\4\20250710_100529.jp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910898" y="4264669"/>
            <a:ext cx="1600672" cy="227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D:\MirceaMoldovan\Mircea 2025\FOTO PROIECT PNRR\7 11 iulie 2025\6\20250710_094524.jpg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483058" y="4557517"/>
            <a:ext cx="2270352" cy="16846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111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AB87CE26-B882-E65E-3F63-2569B92E4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745" y="-1"/>
            <a:ext cx="1288549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255" y="216597"/>
            <a:ext cx="10075877" cy="1325563"/>
          </a:xfrm>
        </p:spPr>
        <p:txBody>
          <a:bodyPr>
            <a:normAutofit/>
          </a:bodyPr>
          <a:lstStyle/>
          <a:p>
            <a:pPr algn="ctr"/>
            <a:r>
              <a:rPr lang="ro-RO" sz="3600" b="1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Imagini foto – renovarea energetică (6)</a:t>
            </a:r>
          </a:p>
        </p:txBody>
      </p:sp>
      <p:pic>
        <p:nvPicPr>
          <p:cNvPr id="5" name="Content Placeholder 4" descr="D:\MirceaMoldovan\Mircea 2025\FOTO PROIECT PNRR\18_22 aug 2025\pod final\20250820_093332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5151" y="1464463"/>
            <a:ext cx="1757329" cy="2575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D:\MirceaMoldovan\Mircea 2025\FOTO PROIECT PNRR\18_22 aug 2025\pod final\20250820_09332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337498" y="1873570"/>
            <a:ext cx="2432807" cy="1757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D:\MirceaMoldovan\Mircea 2025\FOTO PROIECT PNRR\18_22 aug 2025\pod final\20250820_09334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023870" y="1873570"/>
            <a:ext cx="2210721" cy="1757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D:\MirceaMoldovan\Mircea 2025\FOTO PROIECT PNRR\18_22 aug 2025\pod final\20250820_09332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030" y="1873570"/>
            <a:ext cx="2593340" cy="1757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D:\MirceaMoldovan\Mircea 2025\FOTO PROIECT PNRR\22_26 sept 2025\20250924_10112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0192" y="4111975"/>
            <a:ext cx="1998130" cy="2006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D:\MirceaMoldovan\Mircea 2025\FOTO PROIECT PNRR\20 24 oct 2025\20251022_080209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26696" y="4066277"/>
            <a:ext cx="1998129" cy="2097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D:\MirceaMoldovan\Mircea 2025\FOTO PROIECT PNRR\29_31 dec 2025\1\20251229_080229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469049" y="4116124"/>
            <a:ext cx="2393500" cy="1998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D:\MirceaMoldovan\Mircea 2025\FOTO PROIECT PNRR\18_22 aug 2025\20250818_150503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56924" y="4116123"/>
            <a:ext cx="3002445" cy="19981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745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AF125212-A5A7-DC8C-6463-8B6C5B845D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745" y="-1"/>
            <a:ext cx="1288549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055" y="566672"/>
            <a:ext cx="10515600" cy="641554"/>
          </a:xfrm>
        </p:spPr>
        <p:txBody>
          <a:bodyPr>
            <a:normAutofit/>
          </a:bodyPr>
          <a:lstStyle/>
          <a:p>
            <a:pPr algn="ctr"/>
            <a:r>
              <a:rPr lang="ro-RO" sz="3600" b="1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Imagini foto – renovarea energetică (7)</a:t>
            </a:r>
          </a:p>
        </p:txBody>
      </p:sp>
      <p:pic>
        <p:nvPicPr>
          <p:cNvPr id="21" name="Picture 20" descr="D:\poze echipamente proiect\20260327_11500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42052" y="3002476"/>
            <a:ext cx="4580415" cy="2049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 descr="D:\poze echipamente proiect\20260327_11465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305473" y="3053400"/>
            <a:ext cx="4548421" cy="1991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D:\poze echipamente proiect\20260327_12055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774181" y="1736778"/>
            <a:ext cx="3512457" cy="2273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D:\poze echipamente proiect\20260327_11525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45591" y="3168781"/>
            <a:ext cx="4580416" cy="1728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 descr="D:\poze echipamente proiect\20260327_123534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77750" y="2967549"/>
            <a:ext cx="4580414" cy="2131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 descr="D:\poze echipamente proiect\20260327_122203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764386" y="4271846"/>
            <a:ext cx="3512457" cy="2045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362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0A1C1-CDD9-44B0-D600-2A83C3EB1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682581F5-9587-342D-1F39-13E3C0C174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745" y="-1"/>
            <a:ext cx="128854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758CA4-2587-C5AC-6880-11B35A563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534" y="250031"/>
            <a:ext cx="9899708" cy="1325563"/>
          </a:xfrm>
        </p:spPr>
        <p:txBody>
          <a:bodyPr>
            <a:normAutofit/>
          </a:bodyPr>
          <a:lstStyle/>
          <a:p>
            <a:pPr algn="ctr"/>
            <a:r>
              <a:rPr lang="ro-RO" sz="3600" b="1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Instituția Prefectului – Județul Bihor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8A2C101-D1A3-A8F0-038C-51F3623EF1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285" y="1498453"/>
            <a:ext cx="7671431" cy="4904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108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AE9CF740-8031-EE69-F47E-24F5163158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745" y="-1"/>
            <a:ext cx="12885490" cy="6858001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390" y="1475064"/>
            <a:ext cx="7131221" cy="4886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EE8DED6-4326-3357-96DD-A979B44FC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534" y="250031"/>
            <a:ext cx="9899708" cy="1325563"/>
          </a:xfrm>
        </p:spPr>
        <p:txBody>
          <a:bodyPr>
            <a:normAutofit/>
          </a:bodyPr>
          <a:lstStyle/>
          <a:p>
            <a:pPr algn="ctr"/>
            <a:r>
              <a:rPr lang="ro-RO" sz="3600" b="1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Instituția Prefectului – Județul Bihor</a:t>
            </a:r>
          </a:p>
        </p:txBody>
      </p:sp>
    </p:spTree>
    <p:extLst>
      <p:ext uri="{BB962C8B-B14F-4D97-AF65-F5344CB8AC3E}">
        <p14:creationId xmlns:p14="http://schemas.microsoft.com/office/powerpoint/2010/main" val="364504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338D8D33-89BD-FAFA-508B-98DC566DBF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745" y="-1"/>
            <a:ext cx="12885490" cy="6858001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70" y="1339878"/>
            <a:ext cx="10224860" cy="4879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EB7990F-5DE2-4BF2-ECD5-7B23D6422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534" y="250031"/>
            <a:ext cx="9899708" cy="1325563"/>
          </a:xfrm>
        </p:spPr>
        <p:txBody>
          <a:bodyPr>
            <a:noAutofit/>
          </a:bodyPr>
          <a:lstStyle/>
          <a:p>
            <a:pPr algn="ctr"/>
            <a:r>
              <a:rPr lang="ro-RO" sz="3600" b="1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Instituția Prefectului – Județul Bihor</a:t>
            </a:r>
          </a:p>
        </p:txBody>
      </p:sp>
    </p:spTree>
    <p:extLst>
      <p:ext uri="{BB962C8B-B14F-4D97-AF65-F5344CB8AC3E}">
        <p14:creationId xmlns:p14="http://schemas.microsoft.com/office/powerpoint/2010/main" val="382105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ine 3">
            <a:extLst>
              <a:ext uri="{FF2B5EF4-FFF2-40B4-BE49-F238E27FC236}">
                <a16:creationId xmlns:a16="http://schemas.microsoft.com/office/drawing/2014/main" id="{A477ABEF-D160-A646-3711-5F8D94203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745" y="-1"/>
            <a:ext cx="12885490" cy="685800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5833516"/>
            <a:ext cx="10515600" cy="774453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o-RO" sz="4000" i="1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Vă mulțumim </a:t>
            </a:r>
            <a:r>
              <a:rPr lang="ro-RO" sz="4000" i="1" dirty="0" smtClean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pentru timpul și atenția acordate!</a:t>
            </a:r>
            <a:endParaRPr lang="ro-RO" sz="4000" i="1" dirty="0">
              <a:latin typeface="Trebuchet MS" panose="020B0603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5882476-7F1C-6A3C-05AB-A966CF033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534" y="250031"/>
            <a:ext cx="9899708" cy="1325563"/>
          </a:xfrm>
        </p:spPr>
        <p:txBody>
          <a:bodyPr>
            <a:noAutofit/>
          </a:bodyPr>
          <a:lstStyle/>
          <a:p>
            <a:pPr algn="ctr"/>
            <a:r>
              <a:rPr lang="ro-RO" sz="3600" b="1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Instituția Prefectului – Județul Bihor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97D8F569-C0C6-1EA2-BE09-5539360805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6278" r="19843" b="1696"/>
          <a:stretch>
            <a:fillRect/>
          </a:stretch>
        </p:blipFill>
        <p:spPr>
          <a:xfrm rot="10800000">
            <a:off x="2448441" y="1333849"/>
            <a:ext cx="7295115" cy="43622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136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ine 3">
            <a:extLst>
              <a:ext uri="{FF2B5EF4-FFF2-40B4-BE49-F238E27FC236}">
                <a16:creationId xmlns:a16="http://schemas.microsoft.com/office/drawing/2014/main" id="{82368FA4-D598-495D-609A-1DBD5DEED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745" y="-1"/>
            <a:ext cx="12885490" cy="685800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0963"/>
            <a:ext cx="10515600" cy="3527264"/>
          </a:xfrm>
        </p:spPr>
        <p:txBody>
          <a:bodyPr>
            <a:noAutofit/>
          </a:bodyPr>
          <a:lstStyle/>
          <a:p>
            <a:pPr marL="0" lvl="0" indent="0" algn="ctr">
              <a:buNone/>
            </a:pPr>
            <a:r>
              <a:rPr lang="it-IT" sz="4000" i="1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„</a:t>
            </a:r>
            <a:r>
              <a:rPr lang="it-IT" sz="4000" b="1" i="1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Renovarea energetică a Palatului Administrativ al județului Bihor” </a:t>
            </a:r>
            <a:endParaRPr lang="ro-RO" sz="4000" b="1" i="1" dirty="0">
              <a:latin typeface="Trebuchet MS" panose="020B0603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lvl="0" indent="0" algn="ctr">
              <a:buNone/>
            </a:pPr>
            <a:endParaRPr lang="ro-RO" sz="4000" dirty="0">
              <a:latin typeface="Trebuchet MS" panose="020B0603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lvl="0" indent="0" algn="ctr">
              <a:buNone/>
            </a:pPr>
            <a:r>
              <a:rPr lang="it-IT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Contract de finanțare</a:t>
            </a:r>
            <a:r>
              <a:rPr lang="it-IT" i="1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nr. 125936/08.11.2022/12.12.2022 </a:t>
            </a:r>
            <a:endParaRPr lang="ro-RO" dirty="0">
              <a:latin typeface="Trebuchet MS" panose="020B0603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lvl="0" indent="0" algn="ctr">
              <a:buNone/>
            </a:pPr>
            <a:r>
              <a:rPr lang="it-IT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cod C5-B2.1b-89</a:t>
            </a:r>
            <a:endParaRPr lang="ro-RO" dirty="0">
              <a:latin typeface="Trebuchet MS" panose="020B0603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ro-RO" sz="40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72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ine 3">
            <a:extLst>
              <a:ext uri="{FF2B5EF4-FFF2-40B4-BE49-F238E27FC236}">
                <a16:creationId xmlns:a16="http://schemas.microsoft.com/office/drawing/2014/main" id="{FEF2C8EE-9588-A6E2-71C7-DE829AF30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745" y="-1"/>
            <a:ext cx="1288549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531" y="32318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o-RO" sz="4000" b="1" dirty="0">
                <a:latin typeface="Trebuchet MS" panose="020B0603020202020204" pitchFamily="34" charset="0"/>
              </a:rPr>
              <a:t>Obiectivul general al proiectului</a:t>
            </a:r>
            <a:endParaRPr lang="ro-RO" sz="4000" dirty="0">
              <a:latin typeface="Trebuchet MS" panose="020B0603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9683621" cy="3416300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it-IT" sz="3600" b="1" i="1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„Renovarea energetică a Palatului Administrativ al județului Bihor” </a:t>
            </a:r>
            <a:endParaRPr lang="ro-RO" sz="3600" b="1" dirty="0">
              <a:latin typeface="Trebuchet MS" panose="020B0603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34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ine 3">
            <a:extLst>
              <a:ext uri="{FF2B5EF4-FFF2-40B4-BE49-F238E27FC236}">
                <a16:creationId xmlns:a16="http://schemas.microsoft.com/office/drawing/2014/main" id="{80EDC1D3-5D8C-9D48-3038-F3BE059EC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745" y="-1"/>
            <a:ext cx="1288549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o-RO" b="1" dirty="0">
                <a:latin typeface="Trebuchet MS" panose="020B0603020202020204" pitchFamily="34" charset="0"/>
              </a:rPr>
              <a:t>Obiective specifice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ro-RO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Reabilitare termică a elementelor de anvelopare a clădirii</a:t>
            </a:r>
          </a:p>
          <a:p>
            <a:pPr algn="just"/>
            <a:r>
              <a:rPr lang="ro-RO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Modernizarea  sistemelor de climatizare și ventilare mecanică pentru asigurarea calităţii aerului interior</a:t>
            </a:r>
          </a:p>
          <a:p>
            <a:pPr algn="just"/>
            <a:r>
              <a:rPr lang="ro-RO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Modernizarea instalațiilor de iluminat în clădiri</a:t>
            </a:r>
          </a:p>
          <a:p>
            <a:pPr algn="just"/>
            <a:r>
              <a:rPr lang="ro-RO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Instalarea de sisteme alternative de producere a energiei electrice</a:t>
            </a:r>
          </a:p>
          <a:p>
            <a:pPr algn="just"/>
            <a:r>
              <a:rPr lang="ro-RO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Instalarea unui sistem alternativ de producere a apei calde menajere</a:t>
            </a:r>
          </a:p>
          <a:p>
            <a:pPr algn="just"/>
            <a:r>
              <a:rPr lang="ro-RO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Sisteme de management energetic integrat pentru clădiri, respectiv modernizarea sistemelor tehnice ale clădirilor, inclusiv în vederea pregătirii clădirilor pentru soluții inteligente</a:t>
            </a:r>
          </a:p>
          <a:p>
            <a:pPr algn="just"/>
            <a:r>
              <a:rPr lang="ro-RO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Alte tipuri de lucrări</a:t>
            </a:r>
          </a:p>
        </p:txBody>
      </p:sp>
    </p:spTree>
    <p:extLst>
      <p:ext uri="{BB962C8B-B14F-4D97-AF65-F5344CB8AC3E}">
        <p14:creationId xmlns:p14="http://schemas.microsoft.com/office/powerpoint/2010/main" val="303661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4">
            <a:extLst>
              <a:ext uri="{FF2B5EF4-FFF2-40B4-BE49-F238E27FC236}">
                <a16:creationId xmlns:a16="http://schemas.microsoft.com/office/drawing/2014/main" id="{A7A3A765-5FBA-8CFD-787C-5E6483D5E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745" y="-1"/>
            <a:ext cx="1288549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6796" y="337089"/>
            <a:ext cx="8568656" cy="1212515"/>
          </a:xfrm>
        </p:spPr>
        <p:txBody>
          <a:bodyPr>
            <a:normAutofit/>
          </a:bodyPr>
          <a:lstStyle/>
          <a:p>
            <a:pPr algn="ctr"/>
            <a:r>
              <a:rPr lang="ro-RO" sz="3600" b="1" dirty="0">
                <a:latin typeface="Trebuchet MS" panose="020B0603020202020204" pitchFamily="34" charset="0"/>
              </a:rPr>
              <a:t>Durata de implementare a proiectului</a:t>
            </a:r>
            <a:endParaRPr lang="ro-RO" sz="3600" dirty="0">
              <a:latin typeface="Trebuchet MS" panose="020B0603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3592CFF-10A5-54F7-7C9B-714DAA62EB2C}"/>
              </a:ext>
            </a:extLst>
          </p:cNvPr>
          <p:cNvSpPr txBox="1">
            <a:spLocks/>
          </p:cNvSpPr>
          <p:nvPr/>
        </p:nvSpPr>
        <p:spPr>
          <a:xfrm>
            <a:off x="1119581" y="2667699"/>
            <a:ext cx="9952839" cy="3509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Aft>
                <a:spcPts val="1200"/>
              </a:spcAft>
            </a:pPr>
            <a:r>
              <a:rPr lang="ro-RO" sz="3200" b="1" dirty="0">
                <a:latin typeface="Trebuchet MS" panose="020B0603020202020204" pitchFamily="34" charset="0"/>
              </a:rPr>
              <a:t>12.12.2022</a:t>
            </a:r>
            <a:r>
              <a:rPr lang="ro-RO" sz="3200" dirty="0">
                <a:latin typeface="Trebuchet MS" panose="020B0603020202020204" pitchFamily="34" charset="0"/>
              </a:rPr>
              <a:t> - data semnare contract finanțare</a:t>
            </a:r>
          </a:p>
          <a:p>
            <a:pPr lvl="0"/>
            <a:r>
              <a:rPr lang="ro-RO" sz="3200" b="1" dirty="0">
                <a:latin typeface="Trebuchet MS" panose="020B0603020202020204" pitchFamily="34" charset="0"/>
              </a:rPr>
              <a:t>09.09.2024</a:t>
            </a:r>
            <a:r>
              <a:rPr lang="ro-RO" sz="3200" dirty="0">
                <a:latin typeface="Trebuchet MS" panose="020B0603020202020204" pitchFamily="34" charset="0"/>
              </a:rPr>
              <a:t> - începerea lucrărilor</a:t>
            </a:r>
          </a:p>
        </p:txBody>
      </p:sp>
    </p:spTree>
    <p:extLst>
      <p:ext uri="{BB962C8B-B14F-4D97-AF65-F5344CB8AC3E}">
        <p14:creationId xmlns:p14="http://schemas.microsoft.com/office/powerpoint/2010/main" val="374592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ine 3">
            <a:extLst>
              <a:ext uri="{FF2B5EF4-FFF2-40B4-BE49-F238E27FC236}">
                <a16:creationId xmlns:a16="http://schemas.microsoft.com/office/drawing/2014/main" id="{7789D6F3-F938-EA6D-11C1-931346EAAF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745" y="-1"/>
            <a:ext cx="1288549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o-RO" b="1" dirty="0">
                <a:latin typeface="Trebuchet MS" panose="020B0603020202020204" pitchFamily="34" charset="0"/>
              </a:rPr>
              <a:t>Bugetul proiectului</a:t>
            </a:r>
            <a:r>
              <a:rPr lang="ro-RO" dirty="0">
                <a:latin typeface="Trebuchet MS" panose="020B0603020202020204" pitchFamily="34" charset="0"/>
              </a:rPr>
              <a:t/>
            </a:r>
            <a:br>
              <a:rPr lang="ro-RO" dirty="0">
                <a:latin typeface="Trebuchet MS" panose="020B0603020202020204" pitchFamily="34" charset="0"/>
              </a:rPr>
            </a:br>
            <a:endParaRPr lang="ro-RO" dirty="0">
              <a:latin typeface="Trebuchet MS" panose="020B0603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323" y="2240372"/>
            <a:ext cx="10855354" cy="3416300"/>
          </a:xfrm>
        </p:spPr>
        <p:txBody>
          <a:bodyPr>
            <a:normAutofit/>
          </a:bodyPr>
          <a:lstStyle/>
          <a:p>
            <a:pPr algn="just"/>
            <a:r>
              <a:rPr lang="ro-RO" sz="3200" b="1" dirty="0">
                <a:latin typeface="Trebuchet MS" panose="020B0603020202020204" pitchFamily="34" charset="0"/>
              </a:rPr>
              <a:t>Valoarea totală a proiectului: </a:t>
            </a:r>
            <a:r>
              <a:rPr lang="ro-RO" sz="3200" dirty="0">
                <a:latin typeface="Trebuchet MS" panose="020B0603020202020204" pitchFamily="34" charset="0"/>
              </a:rPr>
              <a:t>11.990.185,25 lei</a:t>
            </a:r>
          </a:p>
          <a:p>
            <a:pPr algn="just"/>
            <a:endParaRPr lang="ro-RO" sz="3200" dirty="0">
              <a:latin typeface="Trebuchet MS" panose="020B0603020202020204" pitchFamily="34" charset="0"/>
            </a:endParaRPr>
          </a:p>
          <a:p>
            <a:pPr algn="just"/>
            <a:r>
              <a:rPr lang="ro-RO" sz="3200" b="1" dirty="0">
                <a:latin typeface="Trebuchet MS" panose="020B0603020202020204" pitchFamily="34" charset="0"/>
              </a:rPr>
              <a:t>Valorare contribuției comunitare: </a:t>
            </a:r>
            <a:r>
              <a:rPr lang="ro-RO" sz="3200" dirty="0">
                <a:latin typeface="Trebuchet MS" panose="020B0603020202020204" pitchFamily="34" charset="0"/>
              </a:rPr>
              <a:t>10.626.693,01 lei</a:t>
            </a:r>
          </a:p>
        </p:txBody>
      </p:sp>
    </p:spTree>
    <p:extLst>
      <p:ext uri="{BB962C8B-B14F-4D97-AF65-F5344CB8AC3E}">
        <p14:creationId xmlns:p14="http://schemas.microsoft.com/office/powerpoint/2010/main" val="17205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ine 3">
            <a:extLst>
              <a:ext uri="{FF2B5EF4-FFF2-40B4-BE49-F238E27FC236}">
                <a16:creationId xmlns:a16="http://schemas.microsoft.com/office/drawing/2014/main" id="{69AEB2D9-A3D5-B657-C64E-3B3D4DA33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745" y="-1"/>
            <a:ext cx="1288549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o-RO" b="1" dirty="0">
                <a:latin typeface="Trebuchet MS" panose="020B0603020202020204" pitchFamily="34" charset="0"/>
              </a:rPr>
              <a:t>Beneficiar</a:t>
            </a:r>
            <a:br>
              <a:rPr lang="ro-RO" b="1" dirty="0">
                <a:latin typeface="Trebuchet MS" panose="020B0603020202020204" pitchFamily="34" charset="0"/>
              </a:rPr>
            </a:br>
            <a:r>
              <a:rPr lang="ro-RO" b="1" dirty="0">
                <a:latin typeface="Trebuchet MS" panose="020B0603020202020204" pitchFamily="34" charset="0"/>
              </a:rPr>
              <a:t>Structura MAI responsabilă </a:t>
            </a:r>
            <a:endParaRPr lang="ro-RO" dirty="0">
              <a:latin typeface="Trebuchet MS" panose="020B0603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2758" y="2055814"/>
            <a:ext cx="9813022" cy="4074137"/>
          </a:xfrm>
        </p:spPr>
        <p:txBody>
          <a:bodyPr>
            <a:normAutofit lnSpcReduction="10000"/>
          </a:bodyPr>
          <a:lstStyle/>
          <a:p>
            <a:pPr algn="just">
              <a:spcAft>
                <a:spcPts val="1200"/>
              </a:spcAft>
            </a:pPr>
            <a:r>
              <a:rPr lang="it-IT" sz="3200" b="1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Finanțator: </a:t>
            </a:r>
            <a:endParaRPr lang="ro-RO" sz="3200" b="1" dirty="0">
              <a:latin typeface="Trebuchet MS" panose="020B0603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 algn="just">
              <a:spcAft>
                <a:spcPts val="1200"/>
              </a:spcAft>
              <a:buNone/>
            </a:pPr>
            <a:r>
              <a:rPr lang="ro-RO" sz="3200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	</a:t>
            </a:r>
            <a:r>
              <a:rPr lang="it-IT" sz="2200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Ministerul Dezvoltării Lucrărilor</a:t>
            </a:r>
            <a:r>
              <a:rPr lang="ro-RO" sz="2200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2200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Publice și Administrației (MDLPA)</a:t>
            </a:r>
            <a:endParaRPr lang="ro-RO" sz="2200" dirty="0">
              <a:latin typeface="Trebuchet MS" panose="020B0603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it-IT" sz="3200" b="1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Beneficiar indirect: </a:t>
            </a:r>
            <a:endParaRPr lang="ro-RO" sz="3200" b="1" dirty="0">
              <a:latin typeface="Trebuchet MS" panose="020B0603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 algn="just">
              <a:spcAft>
                <a:spcPts val="1200"/>
              </a:spcAft>
              <a:buNone/>
            </a:pPr>
            <a:r>
              <a:rPr lang="ro-RO" sz="3200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	</a:t>
            </a:r>
            <a:r>
              <a:rPr lang="it-IT" sz="2200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Ministerul Afacerilor</a:t>
            </a:r>
            <a:r>
              <a:rPr lang="ro-RO" sz="2200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it-IT" sz="2200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Interne</a:t>
            </a:r>
            <a:r>
              <a:rPr lang="ro-RO" sz="2200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(MAI)</a:t>
            </a:r>
            <a:r>
              <a:rPr lang="it-IT" sz="2200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o-RO" sz="2200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-</a:t>
            </a:r>
            <a:r>
              <a:rPr lang="it-IT" sz="2200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Partener Lider</a:t>
            </a:r>
            <a:endParaRPr lang="ro-RO" sz="2200" dirty="0">
              <a:latin typeface="Trebuchet MS" panose="020B0603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it-IT" sz="3200" b="1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Beneficiar direct: </a:t>
            </a:r>
            <a:endParaRPr lang="ro-RO" sz="3200" b="1" dirty="0">
              <a:latin typeface="Trebuchet MS" panose="020B0603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lvl="0" indent="0" algn="just">
              <a:spcAft>
                <a:spcPts val="1200"/>
              </a:spcAft>
              <a:buNone/>
            </a:pPr>
            <a:r>
              <a:rPr lang="ro-RO" sz="3200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	</a:t>
            </a:r>
            <a:r>
              <a:rPr lang="it-IT" sz="2200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Instituția Prefectului - Județul Bihor (IPBH)</a:t>
            </a:r>
            <a:endParaRPr lang="ro-RO" sz="2200" dirty="0">
              <a:latin typeface="Trebuchet MS" panose="020B0603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89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ine 3">
            <a:extLst>
              <a:ext uri="{FF2B5EF4-FFF2-40B4-BE49-F238E27FC236}">
                <a16:creationId xmlns:a16="http://schemas.microsoft.com/office/drawing/2014/main" id="{E8C978FE-18F6-22D9-1F49-9CF4A105A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745" y="-1"/>
            <a:ext cx="1288549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o-RO" b="1" dirty="0">
                <a:latin typeface="Trebuchet MS" panose="020B0603020202020204" pitchFamily="34" charset="0"/>
              </a:rPr>
              <a:t>Parteneri / colaboratori</a:t>
            </a:r>
            <a:r>
              <a:rPr lang="ro-RO" dirty="0">
                <a:latin typeface="Trebuchet MS" panose="020B0603020202020204" pitchFamily="34" charset="0"/>
              </a:rPr>
              <a:t/>
            </a:r>
            <a:br>
              <a:rPr lang="ro-RO" dirty="0">
                <a:latin typeface="Trebuchet MS" panose="020B0603020202020204" pitchFamily="34" charset="0"/>
              </a:rPr>
            </a:br>
            <a:endParaRPr lang="ro-RO" dirty="0">
              <a:latin typeface="Trebuchet MS" panose="020B0603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690688"/>
            <a:ext cx="10889608" cy="4802186"/>
          </a:xfrm>
        </p:spPr>
        <p:txBody>
          <a:bodyPr>
            <a:normAutofit fontScale="70000" lnSpcReduction="20000"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ro-RO" sz="4300" b="1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Proiectant: </a:t>
            </a:r>
          </a:p>
          <a:p>
            <a:pPr marL="0" lv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ro-RO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	</a:t>
            </a:r>
            <a:r>
              <a:rPr lang="ro-RO" sz="3100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SC INGVAR PLANNING SRL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ro-RO" sz="4300" b="1" dirty="0" err="1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Excutantul</a:t>
            </a:r>
            <a:r>
              <a:rPr lang="ro-RO" sz="4300" b="1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lucrării de renovare energetică: </a:t>
            </a:r>
          </a:p>
          <a:p>
            <a:pPr marL="0" lv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ro-RO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	</a:t>
            </a:r>
            <a:r>
              <a:rPr lang="ro-RO" sz="3100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SC CONSTRUCȚII BIHOR SA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o-RO" sz="4300" b="1" dirty="0" smtClean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Diriginte </a:t>
            </a:r>
            <a:r>
              <a:rPr lang="ro-RO" sz="4300" b="1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 șantier: 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ro-RO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	</a:t>
            </a:r>
            <a:r>
              <a:rPr lang="ro-RO" sz="3100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SC ASREF SRL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o-RO" sz="4300" b="1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Colaboratori:</a:t>
            </a:r>
            <a:r>
              <a:rPr lang="ro-RO" sz="4300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ro-RO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	</a:t>
            </a:r>
            <a:r>
              <a:rPr lang="ro-RO" sz="3100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SC ERGOCON SRL, SC ACOM DISTRIBUȚIE SRL, SC NETENERG SRL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ro-RO" sz="4300" b="1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Alte instituții implicate în proiect: </a:t>
            </a:r>
          </a:p>
          <a:p>
            <a:pPr marL="0" lv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ro-RO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	</a:t>
            </a:r>
            <a:r>
              <a:rPr lang="ro-RO" sz="3100" dirty="0">
                <a:latin typeface="Trebuchet MS" panose="020B06030202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Direcția Județeană pentru Cultură Bihor, Serviciul de Telecomunicații Speciale, Inspectoratul pentru Situații de Urgență „Crișana”, Consiliul Județean Bihor - Arhitect Șef, SC Termoficare Oradea, Primăria Municipiului Oradea </a:t>
            </a:r>
          </a:p>
        </p:txBody>
      </p:sp>
    </p:spTree>
    <p:extLst>
      <p:ext uri="{BB962C8B-B14F-4D97-AF65-F5344CB8AC3E}">
        <p14:creationId xmlns:p14="http://schemas.microsoft.com/office/powerpoint/2010/main" val="409945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408</TotalTime>
  <Words>1178</Words>
  <Application>Microsoft Office PowerPoint</Application>
  <PresentationFormat>Widescreen</PresentationFormat>
  <Paragraphs>116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Trebuchet MS</vt:lpstr>
      <vt:lpstr>Temă Office</vt:lpstr>
      <vt:lpstr>PowerPoint Presentation</vt:lpstr>
      <vt:lpstr>Programul/sursa de finanțare</vt:lpstr>
      <vt:lpstr>PowerPoint Presentation</vt:lpstr>
      <vt:lpstr>Obiectivul general al proiectului</vt:lpstr>
      <vt:lpstr>Obiective specifice</vt:lpstr>
      <vt:lpstr>Durata de implementare a proiectului</vt:lpstr>
      <vt:lpstr>Bugetul proiectului </vt:lpstr>
      <vt:lpstr>Beneficiar Structura MAI responsabilă </vt:lpstr>
      <vt:lpstr>Parteneri / colaboratori </vt:lpstr>
      <vt:lpstr> Descrierea principalelor categorii  de activități ale proiectului </vt:lpstr>
      <vt:lpstr>Rezultate (1)</vt:lpstr>
      <vt:lpstr>Rezultate (2)</vt:lpstr>
      <vt:lpstr>Rezultate (3)</vt:lpstr>
      <vt:lpstr>Impact - indicatori tehnici (1) </vt:lpstr>
      <vt:lpstr>Impact - indicatori tehnici (2) </vt:lpstr>
      <vt:lpstr>Stadiul implementării proiectului</vt:lpstr>
      <vt:lpstr>Despre clădire</vt:lpstr>
      <vt:lpstr>Imagini foto – renovarea energetică (1)</vt:lpstr>
      <vt:lpstr>Imagini foto – renovarea energetică (2)</vt:lpstr>
      <vt:lpstr>Imagini foto – renovarea energetică (3)</vt:lpstr>
      <vt:lpstr>Imagini foto – renovarea energetică (4)</vt:lpstr>
      <vt:lpstr>Imagini foto – renovarea energetică (5)</vt:lpstr>
      <vt:lpstr>Imagini foto – renovarea energetică (6)</vt:lpstr>
      <vt:lpstr>Imagini foto – renovarea energetică (7)</vt:lpstr>
      <vt:lpstr>Instituția Prefectului – Județul Bihor</vt:lpstr>
      <vt:lpstr>Instituția Prefectului – Județul Bihor</vt:lpstr>
      <vt:lpstr>Instituția Prefectului – Județul Bihor</vt:lpstr>
      <vt:lpstr>Instituția Prefectului – Județul Bihor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Mircea Moldovan</dc:creator>
  <cp:lastModifiedBy>Mircea Moldovan</cp:lastModifiedBy>
  <cp:revision>45</cp:revision>
  <dcterms:created xsi:type="dcterms:W3CDTF">2026-04-09T12:12:45Z</dcterms:created>
  <dcterms:modified xsi:type="dcterms:W3CDTF">2026-04-15T08:39:10Z</dcterms:modified>
</cp:coreProperties>
</file>