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0" r:id="rId8"/>
    <p:sldId id="277" r:id="rId9"/>
    <p:sldId id="278" r:id="rId10"/>
    <p:sldId id="279" r:id="rId11"/>
    <p:sldId id="261" r:id="rId12"/>
    <p:sldId id="272" r:id="rId13"/>
    <p:sldId id="273" r:id="rId14"/>
    <p:sldId id="274" r:id="rId15"/>
    <p:sldId id="275" r:id="rId16"/>
    <p:sldId id="269" r:id="rId17"/>
    <p:sldId id="268" r:id="rId18"/>
    <p:sldId id="262" r:id="rId19"/>
    <p:sldId id="276" r:id="rId20"/>
    <p:sldId id="263" r:id="rId21"/>
    <p:sldId id="280" r:id="rId22"/>
    <p:sldId id="266" r:id="rId23"/>
    <p:sldId id="267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632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iribihor.info/la-clinicum-oradea-medicii-au-reusit-sa-opreasca-durerea-oncologica/" TargetMode="External"/><Relationship Id="rId2" Type="http://schemas.openxmlformats.org/officeDocument/2006/relationships/hyperlink" Target="https://stiribihor.info/s-a-deschis-grow-oradea-locul-in-care-copilaria-creste-in-ritmul-ei-iar-parintii-isi-regasesc-linistea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stiribihor.info/ricardo-mi-partenerul-tehnic-care-optimizeaza-costurile-si-performanta-industriei-din-vestul-romanie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ribihor.info/" TargetMode="External"/><Relationship Id="rId2" Type="http://schemas.openxmlformats.org/officeDocument/2006/relationships/hyperlink" Target="mailto:office@stiribihor.info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eodoraivan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b="1" dirty="0"/>
          </a:p>
          <a:p>
            <a:pPr algn="ctr"/>
            <a:endParaRPr lang="ro-RO" sz="2400" b="1" dirty="0"/>
          </a:p>
          <a:p>
            <a:pPr algn="ctr"/>
            <a:endParaRPr lang="ro-RO" sz="2400" b="1" dirty="0"/>
          </a:p>
          <a:p>
            <a:pPr algn="ctr"/>
            <a:endParaRPr lang="ro-RO" sz="2400" b="1" dirty="0"/>
          </a:p>
          <a:p>
            <a:pPr algn="ctr"/>
            <a:endParaRPr lang="ro-RO" sz="2400" b="1" dirty="0"/>
          </a:p>
          <a:p>
            <a:pPr algn="ctr"/>
            <a:endParaRPr lang="ro-RO" sz="2400" b="1" dirty="0"/>
          </a:p>
          <a:p>
            <a:pPr algn="ctr"/>
            <a:endParaRPr lang="ro-RO" sz="2400" b="1" dirty="0"/>
          </a:p>
          <a:p>
            <a:pPr algn="ctr"/>
            <a:endParaRPr lang="ro-RO" sz="2400" b="1" dirty="0"/>
          </a:p>
          <a:p>
            <a:pPr algn="ctr"/>
            <a:r>
              <a:rPr lang="ro-RO" sz="2400" b="1" dirty="0"/>
              <a:t>				</a:t>
            </a:r>
          </a:p>
          <a:p>
            <a:pPr algn="ctr"/>
            <a:r>
              <a:rPr lang="ro-RO" sz="2400" b="1" dirty="0"/>
              <a:t>									0724 082738</a:t>
            </a:r>
          </a:p>
          <a:p>
            <a:pPr algn="ctr"/>
            <a:r>
              <a:rPr lang="ro-RO" sz="2400" dirty="0"/>
              <a:t>									    </a:t>
            </a:r>
            <a:r>
              <a:rPr lang="ro-RO" sz="2400" b="1" dirty="0"/>
              <a:t>TEODORA IVAN</a:t>
            </a:r>
            <a:endParaRPr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dirty="0"/>
              <a:t>MEDIA KIT 2026</a:t>
            </a:r>
          </a:p>
          <a:p>
            <a:pPr>
              <a:defRPr sz="2800" b="1">
                <a:solidFill>
                  <a:srgbClr val="DC0000"/>
                </a:solidFill>
              </a:defRPr>
            </a:pPr>
            <a:r>
              <a:rPr dirty="0"/>
              <a:t>STIRIBIHOR.INFO</a:t>
            </a:r>
          </a:p>
        </p:txBody>
      </p:sp>
      <p:pic>
        <p:nvPicPr>
          <p:cNvPr id="4" name="Picture 3" descr="logo STIRIBIHOR.INF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845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PACHETE BANNERE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0578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859866"/>
            <a:ext cx="7315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DOMINARE LOCALĂ – 1.290 lei / lună + 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noProof="1"/>
              <a:t>970x90 px – Top Homepage</a:t>
            </a:r>
            <a:endParaRPr lang="ro-RO" sz="2400" noProof="1"/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noProof="1"/>
              <a:t>970x90 px – Footer Homepage</a:t>
            </a:r>
            <a:endParaRPr lang="ro-RO" sz="2400" noProof="1"/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noProof="1"/>
              <a:t>300x250 px – Homepage + articole</a:t>
            </a:r>
            <a:endParaRPr lang="ro-RO" sz="2400" noProof="1"/>
          </a:p>
          <a:p>
            <a:pPr>
              <a:buFont typeface="Arial" panose="020B0604020202020204" pitchFamily="34" charset="0"/>
              <a:buChar char="•"/>
            </a:pPr>
            <a:r>
              <a:rPr lang="ro-RO" sz="2400" noProof="1"/>
              <a:t>Prezență vizuală dominantă pe tot site-ul</a:t>
            </a:r>
          </a:p>
          <a:p>
            <a:pPr>
              <a:buFont typeface="Arial" panose="020B0604020202020204" pitchFamily="34" charset="0"/>
              <a:buChar char="•"/>
            </a:pPr>
            <a:endParaRPr lang="ro-RO" sz="2400" noProof="1"/>
          </a:p>
          <a:p>
            <a:r>
              <a:rPr lang="ro-RO" sz="2400" b="1" noProof="1">
                <a:solidFill>
                  <a:srgbClr val="002060"/>
                </a:solidFill>
              </a:rPr>
              <a:t>TAKEOVER WEEKEND – 600 lei / weekend + 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noProof="1"/>
              <a:t>970x90 px – 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noProof="1"/>
              <a:t>970x90 px – Footer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noProof="1"/>
              <a:t>300x250 px – Homepage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dirty="0"/>
              <a:t>Vineri – Duminică (trafic intens de weekend)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dirty="0"/>
              <a:t> Ideală pentru promoții, lansări sau campanii cu durată limitată.</a:t>
            </a:r>
          </a:p>
          <a:p>
            <a:endParaRPr lang="ro-RO" sz="2400" noProof="1"/>
          </a:p>
          <a:p>
            <a:pPr>
              <a:defRPr sz="1800"/>
            </a:pPr>
            <a:endParaRPr lang="en-GB"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E17E6EFA-A2F5-F4A1-5A56-494954F4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6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367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DIMENSIUNI BANNERE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7237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3134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GB" dirty="0"/>
              <a:t>ȘTIRIBIHOR.INFO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842735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o-RO" noProof="1"/>
              <a:t>        </a:t>
            </a:r>
            <a:r>
              <a:rPr lang="ro-RO" sz="2400" noProof="1"/>
              <a:t>970x90 px – Leaderboard (Top Homepage)</a:t>
            </a:r>
          </a:p>
          <a:p>
            <a:pPr lvl="1">
              <a:defRPr sz="1800"/>
            </a:pPr>
            <a:r>
              <a:rPr lang="ro-RO" sz="2400" noProof="1"/>
              <a:t>970x90 px – Footer Homepage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r>
              <a:rPr lang="ro-RO" sz="2400" noProof="1"/>
              <a:t>300x250 px – Sidebar Homepage</a:t>
            </a:r>
          </a:p>
          <a:p>
            <a:pPr lvl="1">
              <a:defRPr sz="1800"/>
            </a:pPr>
            <a:r>
              <a:rPr lang="ro-RO" sz="2400" noProof="1"/>
              <a:t>300x250 px – În interiorul articolelor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C2A8E6A-344C-16C6-B83A-A3F0A44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36087"/>
            <a:ext cx="1097280" cy="1097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9DABB-7BA7-B670-E7B9-0F24C919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500" y="4237893"/>
            <a:ext cx="1503360" cy="12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0D38FD-2188-FC6D-5E15-7F7B40233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99" y="2271235"/>
            <a:ext cx="61595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367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EXEMPLU BANNER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27006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GB" dirty="0"/>
              <a:t>ȘTIRIBIHOR.INFO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74838"/>
            <a:ext cx="7315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o-RO" b="1" noProof="1"/>
              <a:t>        </a:t>
            </a:r>
            <a:r>
              <a:rPr lang="ro-RO" sz="2400" b="1" noProof="1"/>
              <a:t>970x90 px – Leaderboard (Top Homepage)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C2A8E6A-344C-16C6-B83A-A3F0A44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36087"/>
            <a:ext cx="1097280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AE38D-24BE-FB9E-0240-8A3C982B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31" y="2881932"/>
            <a:ext cx="7772400" cy="36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5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367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EXEMPLU BANNER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3487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GB" dirty="0"/>
              <a:t>ȘTIRIBIHOR.INFO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155449"/>
            <a:ext cx="7315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 sz="1800"/>
            </a:pPr>
            <a:r>
              <a:rPr lang="ro-RO" sz="2400" b="1" noProof="1"/>
              <a:t>970x90 px – Footer Homepage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C2A8E6A-344C-16C6-B83A-A3F0A44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36087"/>
            <a:ext cx="1097280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C64BE6-2AB8-08CD-2D93-C1DA13F7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69754"/>
            <a:ext cx="7988968" cy="32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8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367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EXEMPLU BANNER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28048" y="28876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GB" dirty="0"/>
              <a:t>ȘTIRIBIHOR.INFO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58934"/>
            <a:ext cx="7315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o-RO" noProof="1"/>
              <a:t>  </a:t>
            </a:r>
            <a:endParaRPr lang="ro-RO" sz="2400" noProof="1"/>
          </a:p>
          <a:p>
            <a:pPr lvl="1">
              <a:defRPr sz="1800"/>
            </a:pPr>
            <a:r>
              <a:rPr lang="ro-RO" sz="2400" b="1" noProof="1"/>
              <a:t>300x250 px – Sidebar Homepage</a:t>
            </a: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C2A8E6A-344C-16C6-B83A-A3F0A44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36087"/>
            <a:ext cx="1097280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6A6C9B-821A-AF27-CEF2-C4CBC380D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7" y="2656566"/>
            <a:ext cx="7772400" cy="40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7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367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EXEMPLU BANNER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3487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GB" dirty="0"/>
              <a:t>ȘTIRIBIHOR.INFO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985" y="2079087"/>
            <a:ext cx="731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 sz="1800"/>
            </a:pPr>
            <a:r>
              <a:rPr lang="ro-RO" sz="2400" b="1" noProof="1"/>
              <a:t>300x250 px – În interiorul articolelor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C2A8E6A-344C-16C6-B83A-A3F0A44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36087"/>
            <a:ext cx="1097280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AFE71D-1CF0-7B95-A121-6407821F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15" y="2612500"/>
            <a:ext cx="7772400" cy="42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231" y="913227"/>
            <a:ext cx="7631723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2. PACHETE COMBO 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(BANNER + ARTICOL PUBLICITAR)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280" y="38436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802058" y="2617763"/>
            <a:ext cx="75330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en-GB" dirty="0"/>
              <a:t>        </a:t>
            </a:r>
            <a:r>
              <a:rPr lang="ro-RO" sz="2400" b="1" dirty="0">
                <a:solidFill>
                  <a:srgbClr val="002060"/>
                </a:solidFill>
              </a:rPr>
              <a:t>START LOCAL – 490 lei/lună + TVA</a:t>
            </a:r>
          </a:p>
          <a:p>
            <a:pPr lvl="1">
              <a:defRPr sz="1800"/>
            </a:pPr>
            <a:r>
              <a:rPr lang="ro-RO" sz="2400" dirty="0"/>
              <a:t>Banner 300x250 </a:t>
            </a:r>
            <a:r>
              <a:rPr lang="ro-RO" sz="2400" noProof="1"/>
              <a:t>(homepage) + 1 articol publicitar</a:t>
            </a:r>
          </a:p>
          <a:p>
            <a:pPr lvl="1">
              <a:defRPr sz="1800"/>
            </a:pPr>
            <a:r>
              <a:rPr lang="en-GB" sz="2400" dirty="0"/>
              <a:t>* </a:t>
            </a:r>
            <a:r>
              <a:rPr lang="ro-RO" sz="2400" noProof="1"/>
              <a:t>vizibilitate de bază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BUSINESS LOCAL – 990 lei/lună + TVA</a:t>
            </a:r>
          </a:p>
          <a:p>
            <a:pPr lvl="1">
              <a:defRPr sz="1800"/>
            </a:pPr>
            <a:r>
              <a:rPr lang="ro-RO" sz="2400" noProof="1"/>
              <a:t>Banner 970x90 Top + Banner 300x250 + 2 articole publicitare</a:t>
            </a:r>
          </a:p>
          <a:p>
            <a:pPr lvl="1">
              <a:defRPr sz="1800"/>
            </a:pPr>
            <a:r>
              <a:rPr lang="ro-RO" sz="2400" noProof="1"/>
              <a:t>* cea mai aleasă opțiune</a:t>
            </a: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383C4C5-59CE-584E-79FE-67C41008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0" y="936087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36982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2565856"/>
            <a:ext cx="80467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o-RO" b="1" noProof="1">
                <a:solidFill>
                  <a:schemeClr val="tx2"/>
                </a:solidFill>
              </a:rPr>
              <a:t>        </a:t>
            </a:r>
            <a:r>
              <a:rPr lang="ro-RO" sz="2400" b="1" noProof="1">
                <a:solidFill>
                  <a:srgbClr val="002060"/>
                </a:solidFill>
              </a:rPr>
              <a:t>PREMIUM DOMINANT – 1.990 lei/lună + TVA</a:t>
            </a:r>
          </a:p>
          <a:p>
            <a:pPr lvl="1">
              <a:defRPr sz="1800"/>
            </a:pPr>
            <a:r>
              <a:rPr lang="ro-RO" sz="2400" noProof="1"/>
              <a:t>2 Bannere x 970x90 px + 1 Banner 300x250 px </a:t>
            </a:r>
          </a:p>
          <a:p>
            <a:pPr lvl="1">
              <a:defRPr sz="1800"/>
            </a:pPr>
            <a:r>
              <a:rPr lang="ro-RO" sz="2400" noProof="1"/>
              <a:t>4 articole publicitare/lună</a:t>
            </a:r>
          </a:p>
          <a:p>
            <a:pPr lvl="1">
              <a:defRPr sz="1800"/>
            </a:pPr>
            <a:r>
              <a:rPr lang="ro-RO" sz="2400" noProof="1"/>
              <a:t>* dominare maximă din punct de vedere vizual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TAKEOVER WEEKEND – 650 lei + TVA</a:t>
            </a:r>
          </a:p>
          <a:p>
            <a:pPr lvl="1">
              <a:defRPr sz="1800"/>
            </a:pPr>
            <a:r>
              <a:rPr lang="ro-RO" sz="2400" noProof="1"/>
              <a:t>Banner 970x90px sus + jos + 1 Banner 300x250px + 1 articol</a:t>
            </a:r>
          </a:p>
          <a:p>
            <a:pPr lvl="1">
              <a:defRPr sz="1800"/>
            </a:pPr>
            <a:r>
              <a:rPr lang="ro-RO" sz="2400" noProof="1"/>
              <a:t>| Vineri–Duminică</a:t>
            </a:r>
          </a:p>
          <a:p>
            <a:pPr lvl="1">
              <a:defRPr sz="1800"/>
            </a:pPr>
            <a:r>
              <a:rPr lang="en-GB" sz="2400" dirty="0"/>
              <a:t>* ideal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lansări</a:t>
            </a:r>
            <a:r>
              <a:rPr lang="en-GB" sz="2400" dirty="0"/>
              <a:t>, </a:t>
            </a:r>
            <a:r>
              <a:rPr lang="en-GB" sz="2400" dirty="0" err="1"/>
              <a:t>promoții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campanii</a:t>
            </a:r>
            <a:r>
              <a:rPr lang="en-GB" sz="2400" dirty="0"/>
              <a:t> care </a:t>
            </a:r>
            <a:r>
              <a:rPr lang="en-GB" sz="2400" dirty="0" err="1"/>
              <a:t>trebuie</a:t>
            </a:r>
            <a:r>
              <a:rPr lang="en-GB" sz="2400" dirty="0"/>
              <a:t> </a:t>
            </a:r>
            <a:r>
              <a:rPr lang="en-GB" sz="2400" dirty="0" err="1"/>
              <a:t>să</a:t>
            </a:r>
            <a:r>
              <a:rPr lang="en-GB" sz="2400" dirty="0"/>
              <a:t> </a:t>
            </a:r>
            <a:r>
              <a:rPr lang="en-GB" sz="2400" dirty="0" err="1"/>
              <a:t>genereze</a:t>
            </a:r>
            <a:r>
              <a:rPr lang="en-GB" sz="2400" dirty="0"/>
              <a:t> impact rapid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comunitatea</a:t>
            </a:r>
            <a:r>
              <a:rPr lang="en-GB" sz="2400" dirty="0"/>
              <a:t> </a:t>
            </a:r>
            <a:r>
              <a:rPr lang="en-GB" sz="2400" dirty="0" err="1"/>
              <a:t>locală</a:t>
            </a:r>
            <a:r>
              <a:rPr lang="en-GB" sz="2400" dirty="0"/>
              <a:t>.</a:t>
            </a:r>
            <a:endParaRPr lang="ro-RO" sz="2400" noProof="1"/>
          </a:p>
          <a:p>
            <a:pPr lvl="1">
              <a:defRPr sz="1800"/>
            </a:pPr>
            <a:endParaRPr lang="ro-RO"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E23E9DAF-F1A3-BC9E-3F0C-062127E4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2" y="940552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5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1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3. PACHET 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ARTICOLE PUBLICITARE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3487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68562"/>
            <a:ext cx="7315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o-RO" sz="2400" noProof="1"/>
              <a:t>Redactare și publicare </a:t>
            </a:r>
            <a:r>
              <a:rPr sz="2400" noProof="1"/>
              <a:t>1 articol – </a:t>
            </a:r>
            <a:r>
              <a:rPr lang="ro-RO" sz="2400" b="1" noProof="1">
                <a:solidFill>
                  <a:srgbClr val="002060"/>
                </a:solidFill>
              </a:rPr>
              <a:t>35</a:t>
            </a:r>
            <a:r>
              <a:rPr sz="2400" b="1" noProof="1">
                <a:solidFill>
                  <a:srgbClr val="002060"/>
                </a:solidFill>
              </a:rPr>
              <a:t>0 lei</a:t>
            </a:r>
            <a:r>
              <a:rPr lang="ro-RO" sz="2400" noProof="1">
                <a:solidFill>
                  <a:srgbClr val="002060"/>
                </a:solidFill>
              </a:rPr>
              <a:t> </a:t>
            </a:r>
            <a:r>
              <a:rPr lang="en-GB" sz="2400" b="1" noProof="1">
                <a:solidFill>
                  <a:srgbClr val="002060"/>
                </a:solidFill>
              </a:rPr>
              <a:t>+ TVA</a:t>
            </a:r>
            <a:endParaRPr lang="ro-RO" sz="2400" noProof="1">
              <a:solidFill>
                <a:srgbClr val="002060"/>
              </a:solidFill>
            </a:endParaRPr>
          </a:p>
          <a:p>
            <a:pPr>
              <a:defRPr sz="1800"/>
            </a:pPr>
            <a:r>
              <a:rPr lang="ro-RO" sz="2400" noProof="1"/>
              <a:t>Redactare și publicare </a:t>
            </a:r>
            <a:r>
              <a:rPr sz="2400" noProof="1"/>
              <a:t>3 articole – </a:t>
            </a:r>
            <a:r>
              <a:rPr lang="ro-RO" sz="2400" b="1" noProof="1">
                <a:solidFill>
                  <a:srgbClr val="002060"/>
                </a:solidFill>
              </a:rPr>
              <a:t>95</a:t>
            </a:r>
            <a:r>
              <a:rPr sz="2400" b="1" noProof="1">
                <a:solidFill>
                  <a:srgbClr val="002060"/>
                </a:solidFill>
              </a:rPr>
              <a:t>0 lei</a:t>
            </a:r>
            <a:r>
              <a:rPr lang="ro-RO" sz="2400" b="1" noProof="1">
                <a:solidFill>
                  <a:srgbClr val="002060"/>
                </a:solidFill>
              </a:rPr>
              <a:t> </a:t>
            </a:r>
            <a:r>
              <a:rPr lang="en-GB" sz="2400" b="1" noProof="1">
                <a:solidFill>
                  <a:srgbClr val="002060"/>
                </a:solidFill>
              </a:rPr>
              <a:t>+ TVA</a:t>
            </a:r>
            <a:endParaRPr lang="ro-RO" sz="2400" noProof="1">
              <a:solidFill>
                <a:srgbClr val="002060"/>
              </a:solidFill>
            </a:endParaRPr>
          </a:p>
          <a:p>
            <a:pPr>
              <a:defRPr sz="1800"/>
            </a:pPr>
            <a:r>
              <a:rPr lang="ro-RO" sz="2400" noProof="1"/>
              <a:t>Redactare și publicare </a:t>
            </a:r>
            <a:r>
              <a:rPr sz="2400" noProof="1"/>
              <a:t>5 articole – </a:t>
            </a:r>
            <a:r>
              <a:rPr sz="2400" b="1" noProof="1">
                <a:solidFill>
                  <a:srgbClr val="002060"/>
                </a:solidFill>
              </a:rPr>
              <a:t>1.</a:t>
            </a:r>
            <a:r>
              <a:rPr lang="ro-RO" sz="2400" b="1" noProof="1">
                <a:solidFill>
                  <a:srgbClr val="002060"/>
                </a:solidFill>
              </a:rPr>
              <a:t>50</a:t>
            </a:r>
            <a:r>
              <a:rPr sz="2400" b="1" noProof="1">
                <a:solidFill>
                  <a:srgbClr val="002060"/>
                </a:solidFill>
              </a:rPr>
              <a:t>0 lei</a:t>
            </a:r>
            <a:r>
              <a:rPr lang="ro-RO" sz="2400" b="1" noProof="1">
                <a:solidFill>
                  <a:srgbClr val="002060"/>
                </a:solidFill>
              </a:rPr>
              <a:t> </a:t>
            </a:r>
            <a:r>
              <a:rPr lang="en-GB" sz="2400" b="1" noProof="1">
                <a:solidFill>
                  <a:srgbClr val="002060"/>
                </a:solidFill>
              </a:rPr>
              <a:t>+ TVA</a:t>
            </a:r>
            <a:endParaRPr sz="2400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r>
              <a:rPr sz="2400" b="1" noProof="1">
                <a:solidFill>
                  <a:srgbClr val="002060"/>
                </a:solidFill>
              </a:rPr>
              <a:t>Inclus: redactare, formatare, imagine, link</a:t>
            </a: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en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en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Toate bannerele publicitare sunt afișate non-intruziv și nu afectează articolul publicitar!</a:t>
            </a:r>
          </a:p>
          <a:p>
            <a:pPr lvl="1">
              <a:defRPr sz="1800"/>
            </a:pPr>
            <a:endParaRPr sz="2400" b="1" noProof="1">
              <a:solidFill>
                <a:srgbClr val="002060"/>
              </a:solidFill>
            </a:endParaRP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212ABE71-33EC-F3F1-8DD5-875A36D7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8282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1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EXEMPLE 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ARTICOLE PUBLICITARE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3487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68562"/>
            <a:ext cx="7315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  <a:hlinkClick r:id="rId2"/>
              </a:rPr>
              <a:t>https://stiribihor.info/s-a-deschis-grow-oradea-locul-in-care-copilaria-creste-in-ritmul-ei-iar-parintii-isi-regasesc-linistea/</a:t>
            </a: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  <a:hlinkClick r:id="rId3"/>
              </a:rPr>
              <a:t>https://stiribihor.info/la-clinicum-oradea-medicii-au-reusit-sa-opreasca-durerea-oncologica/</a:t>
            </a: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  <a:hlinkClick r:id="rId4"/>
              </a:rPr>
              <a:t>https://stiribihor.info/ricardo-mi-partenerul-tehnic-care-optimizeaza-costurile-si-performanta-industriei-din-vestul-romaniei/</a:t>
            </a: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lang="ro-RO" sz="2400" b="1" noProof="1">
              <a:solidFill>
                <a:srgbClr val="002060"/>
              </a:solidFill>
            </a:endParaRPr>
          </a:p>
          <a:p>
            <a:pPr lvl="1">
              <a:defRPr sz="1800"/>
            </a:pPr>
            <a:endParaRPr sz="2400" b="1" noProof="1">
              <a:solidFill>
                <a:srgbClr val="002060"/>
              </a:solidFill>
            </a:endParaRP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212ABE71-33EC-F3F1-8DD5-875A36D7E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982821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212"/>
            <a:ext cx="6623538" cy="1143000"/>
          </a:xfrm>
        </p:spPr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CINE SUNTEM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3487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606040"/>
            <a:ext cx="7315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o-RO" sz="2400" b="1" noProof="1"/>
              <a:t>Platformă media digitală dedicată știrilor locale din județul Bihor</a:t>
            </a:r>
          </a:p>
          <a:p>
            <a:pPr>
              <a:defRPr sz="1800"/>
            </a:pPr>
            <a:endParaRPr lang="ro-RO" sz="2400" b="1" noProof="1"/>
          </a:p>
          <a:p>
            <a:pPr>
              <a:defRPr sz="1800"/>
            </a:pPr>
            <a:r>
              <a:rPr lang="ro-RO" sz="2400" b="1" i="1" noProof="1"/>
              <a:t>Focus</a:t>
            </a:r>
            <a:r>
              <a:rPr lang="ro-RO" sz="2400" noProof="1"/>
              <a:t>: Local • Relevant • Credibil • Orientat spre comunitate</a:t>
            </a:r>
          </a:p>
          <a:p>
            <a:pPr>
              <a:defRPr sz="1800"/>
            </a:pPr>
            <a:r>
              <a:rPr lang="ro-RO" sz="2400" b="1" i="1" noProof="1"/>
              <a:t>Informație</a:t>
            </a:r>
            <a:r>
              <a:rPr lang="ro-RO" sz="2400" noProof="1"/>
              <a:t> rapidă, clară și verificată</a:t>
            </a:r>
          </a:p>
          <a:p>
            <a:pPr>
              <a:defRPr sz="1800"/>
            </a:pPr>
            <a:r>
              <a:rPr lang="ro-RO" sz="2400" b="1" i="1" noProof="1"/>
              <a:t>Context</a:t>
            </a:r>
            <a:r>
              <a:rPr lang="ro-RO" sz="2400" noProof="1"/>
              <a:t> explicat, nu doar titluri senzaționale</a:t>
            </a:r>
          </a:p>
          <a:p>
            <a:pPr>
              <a:defRPr sz="1800"/>
            </a:pPr>
            <a:endParaRPr sz="2400" dirty="0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60E91861-FDC0-BABF-E957-C2622E9E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76082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4. PACHETE ARTICOLE + 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FACEBOOK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30971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28203"/>
            <a:ext cx="76082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en-GB" noProof="1">
                <a:solidFill>
                  <a:srgbClr val="002060"/>
                </a:solidFill>
              </a:rPr>
              <a:t>        </a:t>
            </a:r>
            <a:r>
              <a:rPr lang="ro-RO" sz="2400" b="1" noProof="1">
                <a:solidFill>
                  <a:srgbClr val="002060"/>
                </a:solidFill>
              </a:rPr>
              <a:t>BASIC – 450 lei + TVA </a:t>
            </a:r>
          </a:p>
          <a:p>
            <a:pPr>
              <a:defRPr sz="1800"/>
            </a:pPr>
            <a:r>
              <a:rPr lang="ro-RO" sz="2400" noProof="1"/>
              <a:t>      Redactare și publicare 1 articol publicitar + 1 postare       Facebook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STANDARD – 750 lei + TVA (cel mai echilibrat)</a:t>
            </a:r>
          </a:p>
          <a:p>
            <a:pPr lvl="1">
              <a:defRPr sz="1800"/>
            </a:pPr>
            <a:r>
              <a:rPr lang="ro-RO" sz="2400" noProof="1"/>
              <a:t>Redactare și publicare 1 articol publicitar + 2 postări Facebook + 1 story</a:t>
            </a:r>
          </a:p>
          <a:p>
            <a:pPr lvl="1">
              <a:defRPr sz="1800"/>
            </a:pPr>
            <a:endParaRPr lang="ro-RO" sz="2400" noProof="1"/>
          </a:p>
          <a:p>
            <a:pPr lvl="1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PERFORMANCE – 1.200 lei + TVA (focus pe leaduri)</a:t>
            </a:r>
          </a:p>
          <a:p>
            <a:pPr lvl="1">
              <a:defRPr sz="1800"/>
            </a:pPr>
            <a:r>
              <a:rPr lang="ro-RO" sz="2400" noProof="1"/>
              <a:t>Redactare și publicare 1 articol publicitar + 3 postări Facebook</a:t>
            </a: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F4EECCAD-C2D2-279C-E21E-32104E93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772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777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5. PACHET 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BANNER + ARTICOL + FACEBOOK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3487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2328203"/>
            <a:ext cx="78787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noProof="1">
                <a:solidFill>
                  <a:srgbClr val="002060"/>
                </a:solidFill>
              </a:rPr>
              <a:t>        </a:t>
            </a:r>
            <a:r>
              <a:rPr lang="ro-RO" sz="2400" b="1" noProof="1"/>
              <a:t>Strategie completă de vizibilitate</a:t>
            </a:r>
          </a:p>
          <a:p>
            <a:pPr algn="ctr"/>
            <a:r>
              <a:rPr lang="ro-RO" sz="2400" b="1" noProof="1"/>
              <a:t>Prezență constantă. Autoritate editorială. Distribuție extinsă.</a:t>
            </a:r>
          </a:p>
          <a:p>
            <a:pPr algn="ctr"/>
            <a:endParaRPr lang="ro-RO" sz="2400" noProof="1"/>
          </a:p>
          <a:p>
            <a:r>
              <a:rPr lang="ro-RO" sz="2400" noProof="1"/>
              <a:t>✔️ Banner – prezență constantă</a:t>
            </a:r>
          </a:p>
          <a:p>
            <a:r>
              <a:rPr lang="ro-RO" sz="2400" b="1" noProof="1"/>
              <a:t>970x90 px – Top Homepage</a:t>
            </a:r>
            <a:r>
              <a:rPr lang="ro-RO" sz="2400" noProof="1"/>
              <a:t> (vizibilitate maximă)</a:t>
            </a:r>
            <a:br>
              <a:rPr lang="ro-RO" sz="2400" noProof="1"/>
            </a:br>
            <a:r>
              <a:rPr lang="ro-RO" sz="2400" b="1" noProof="1"/>
              <a:t>300x250 px – Homepage + în articole</a:t>
            </a:r>
            <a:r>
              <a:rPr lang="ro-RO" sz="2400" noProof="1"/>
              <a:t> (expunere repetată)</a:t>
            </a:r>
            <a:br>
              <a:rPr lang="ro-RO" sz="2400" noProof="1"/>
            </a:br>
            <a:r>
              <a:rPr lang="ro-RO" sz="2400" noProof="1"/>
              <a:t>✔️ Articol dedicat – autoritate editorială, credibilitate</a:t>
            </a:r>
            <a:br>
              <a:rPr lang="ro-RO" sz="2400" noProof="1"/>
            </a:br>
            <a:r>
              <a:rPr lang="ro-RO" sz="2400" noProof="1"/>
              <a:t>✔️ Distribuire Facebook – reach extins</a:t>
            </a:r>
          </a:p>
          <a:p>
            <a:endParaRPr lang="ro-RO" sz="2400" noProof="1"/>
          </a:p>
          <a:p>
            <a:r>
              <a:rPr lang="ro-RO" sz="2400" b="1" noProof="1">
                <a:solidFill>
                  <a:srgbClr val="002060"/>
                </a:solidFill>
              </a:rPr>
              <a:t>1.290 lei + TVA / lună</a:t>
            </a:r>
            <a:endParaRPr lang="ro-RO" sz="2400" noProof="1">
              <a:solidFill>
                <a:srgbClr val="002060"/>
              </a:solidFill>
            </a:endParaRPr>
          </a:p>
          <a:p>
            <a:r>
              <a:rPr lang="ro-RO" sz="2400" i="1" noProof="1"/>
              <a:t>Recomandat pentru branduri care vor poziționare strategică, nu doar expunere.</a:t>
            </a:r>
            <a:endParaRPr lang="ro-RO"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F4EECCAD-C2D2-279C-E21E-32104E93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7724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8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BONUSURI LA TOATE 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PACHETELE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110551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GB" dirty="0"/>
              <a:t>ȘTIRIBIHOR.INFO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25969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o-RO" sz="2400" noProof="1"/>
              <a:t>10% reducere – contract 3 luni</a:t>
            </a:r>
          </a:p>
          <a:p>
            <a:pPr>
              <a:defRPr sz="1800"/>
            </a:pPr>
            <a:r>
              <a:rPr lang="ro-RO" sz="2400" noProof="1"/>
              <a:t>15% reducere – contract 6 luni</a:t>
            </a:r>
          </a:p>
          <a:p>
            <a:pPr>
              <a:defRPr sz="1800"/>
            </a:pPr>
            <a:r>
              <a:rPr lang="ro-RO" sz="2400" noProof="1"/>
              <a:t>Producție gratuită bannere (pentru pachetele Business &amp; Premium)</a:t>
            </a:r>
          </a:p>
          <a:p>
            <a:pPr>
              <a:defRPr sz="1800"/>
            </a:pPr>
            <a:r>
              <a:rPr lang="ro-RO" sz="2400" noProof="1"/>
              <a:t>Consultanță editorială inclusă</a:t>
            </a: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7B0F079A-2B13-BBCD-549C-E032D2BC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873955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1" y="1117907"/>
            <a:ext cx="9659815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DE CE SĂ ALEGI STIRIBIHOR.INFO</a:t>
            </a:r>
            <a:br>
              <a:rPr lang="ro-RO" dirty="0">
                <a:solidFill>
                  <a:srgbClr val="002060"/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89207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sz="2400" noProof="1"/>
              <a:t>Expunere locală targetată</a:t>
            </a:r>
            <a:endParaRPr lang="ro-RO" sz="2400" noProof="1"/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sz="2400" noProof="1"/>
              <a:t>Credibilitate editorială</a:t>
            </a:r>
            <a:endParaRPr lang="ro-RO" sz="2400" noProof="1"/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sz="2400" noProof="1"/>
              <a:t>Integrare naturală a mesajului comercial</a:t>
            </a:r>
            <a:endParaRPr lang="ro-RO" sz="2400" noProof="1"/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sz="2400" noProof="1"/>
              <a:t>ROI mai bun decât presa națională generică</a:t>
            </a:r>
            <a:endParaRPr lang="ro-RO" sz="2400" noProof="1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ro-RO" sz="2400" noProof="1"/>
              <a:t>Creștere brand awareness local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ro-RO" sz="2400" noProof="1"/>
              <a:t>Trafic relevant către website client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ro-RO" sz="2400" noProof="1"/>
              <a:t>Poziționare premium în comunitate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ro-RO" sz="2400" noProof="1"/>
              <a:t>Advertorialele optimizate SEO pot continua să genereze vizibilitate și după încheierea campaniei</a:t>
            </a: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E71FEBF2-335D-E4CC-E2B7-D3431870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873955"/>
            <a:ext cx="1098000" cy="109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A8E44-E3C5-9DCC-AEC1-362669D78D88}"/>
              </a:ext>
            </a:extLst>
          </p:cNvPr>
          <p:cNvSpPr txBox="1"/>
          <p:nvPr/>
        </p:nvSpPr>
        <p:spPr>
          <a:xfrm>
            <a:off x="914400" y="2135527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BENEFICII PENTRU BRANDUL TĂU!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213176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549"/>
            <a:ext cx="8768862" cy="1143000"/>
          </a:xfrm>
        </p:spPr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CONTACT&amp;COLABORĂRI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31435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98260" y="2181776"/>
            <a:ext cx="73152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endParaRPr lang="ro-RO" sz="2400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 sz="1800"/>
            </a:pPr>
            <a:r>
              <a:rPr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office@stiribihor.info</a:t>
            </a:r>
            <a:endParaRPr lang="ro-RO" sz="2400" dirty="0"/>
          </a:p>
          <a:p>
            <a:pPr>
              <a:defRPr sz="1800"/>
            </a:pPr>
            <a:r>
              <a:rPr lang="ro-RO" sz="2400" dirty="0"/>
              <a:t>Tel.: </a:t>
            </a:r>
            <a:r>
              <a:rPr sz="2400" dirty="0">
                <a:solidFill>
                  <a:srgbClr val="FF0000"/>
                </a:solidFill>
              </a:rPr>
              <a:t>0724 082738</a:t>
            </a:r>
            <a:endParaRPr lang="ro-RO" sz="2400" dirty="0">
              <a:solidFill>
                <a:srgbClr val="FF0000"/>
              </a:solidFill>
            </a:endParaRPr>
          </a:p>
          <a:p>
            <a:pPr>
              <a:defRPr sz="1800"/>
            </a:pPr>
            <a:r>
              <a:rPr sz="2400" dirty="0">
                <a:hlinkClick r:id="rId3"/>
              </a:rPr>
              <a:t>www.stiribihor.info</a:t>
            </a:r>
            <a:endParaRPr lang="ro-RO" sz="2400" dirty="0"/>
          </a:p>
          <a:p>
            <a:pPr>
              <a:defRPr sz="1800"/>
            </a:pPr>
            <a:endParaRPr lang="en-RO" sz="2400" dirty="0"/>
          </a:p>
          <a:p>
            <a:pPr>
              <a:defRPr sz="1800"/>
            </a:pPr>
            <a:endParaRPr lang="en-RO" sz="2400" dirty="0"/>
          </a:p>
          <a:p>
            <a:pPr algn="ctr">
              <a:defRPr sz="1800"/>
            </a:pPr>
            <a:r>
              <a:rPr sz="2800" b="1" noProof="1">
                <a:solidFill>
                  <a:srgbClr val="002060"/>
                </a:solidFill>
              </a:rPr>
              <a:t>Gândește local. Promovează local. Câștigă local.</a:t>
            </a: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A2708D64-84F0-8DDD-2C33-C1BD2E06C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839734"/>
            <a:ext cx="1097280" cy="109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3CD23-98E3-5FD6-5D22-3CBAB1432A9D}"/>
              </a:ext>
            </a:extLst>
          </p:cNvPr>
          <p:cNvSpPr txBox="1"/>
          <p:nvPr/>
        </p:nvSpPr>
        <p:spPr>
          <a:xfrm>
            <a:off x="723832" y="5699119"/>
            <a:ext cx="8196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TEODORA IVAN </a:t>
            </a:r>
            <a:r>
              <a:rPr lang="ro-RO" sz="2400" dirty="0">
                <a:solidFill>
                  <a:srgbClr val="002060"/>
                </a:solidFill>
              </a:rPr>
              <a:t>– </a:t>
            </a:r>
            <a:r>
              <a:rPr lang="ro-RO" dirty="0"/>
              <a:t>experiență de peste 30 de ani în mass media!</a:t>
            </a:r>
          </a:p>
          <a:p>
            <a:r>
              <a:rPr lang="ro-RO" dirty="0"/>
              <a:t>Informații despre mine: </a:t>
            </a:r>
            <a:r>
              <a:rPr lang="ro-RO" dirty="0">
                <a:hlinkClick r:id="rId5"/>
              </a:rPr>
              <a:t>www.teodoraivan.com</a:t>
            </a:r>
            <a:endParaRPr lang="ro-RO" dirty="0"/>
          </a:p>
          <a:p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453"/>
            <a:ext cx="8046720" cy="1143000"/>
          </a:xfrm>
        </p:spPr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PUBLICUL NOSTRU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38214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606040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sz="2400" b="1" noProof="1"/>
              <a:t>Profil</a:t>
            </a:r>
            <a:r>
              <a:rPr lang="ro-RO" sz="2400" b="1" noProof="1"/>
              <a:t>ul cititorului</a:t>
            </a:r>
            <a:r>
              <a:rPr sz="2400" b="1" noProof="1"/>
              <a:t>: </a:t>
            </a:r>
            <a:r>
              <a:rPr sz="2400" noProof="1"/>
              <a:t>25–65 ani, Județul Bihor (Oradea</a:t>
            </a:r>
            <a:r>
              <a:rPr lang="ro-RO" sz="2400" noProof="1"/>
              <a:t>, Beiuș, Ștei, Aleșd, Marghita</a:t>
            </a:r>
            <a:r>
              <a:rPr sz="2400" noProof="1"/>
              <a:t> + localități limitrofe)</a:t>
            </a:r>
            <a:endParaRPr lang="ro-RO" sz="2400" noProof="1"/>
          </a:p>
          <a:p>
            <a:pPr>
              <a:defRPr sz="1800"/>
            </a:pPr>
            <a:endParaRPr lang="ro-RO" sz="2400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noProof="1"/>
              <a:t>Antreprenori și profesioniști locali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noProof="1"/>
              <a:t>Decidenți în business și administrație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noProof="1"/>
              <a:t>Familii active, interesate de educație, sănătate, investiții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noProof="1"/>
              <a:t>Comunitate conectată la realitățile județului Bihor</a:t>
            </a:r>
          </a:p>
          <a:p>
            <a:pPr>
              <a:defRPr sz="1800"/>
            </a:pPr>
            <a:endParaRPr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5AC2757C-F16C-995D-F6CE-E91CF46A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83617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5985"/>
            <a:ext cx="8289758" cy="1143000"/>
          </a:xfrm>
        </p:spPr>
        <p:txBody>
          <a:bodyPr>
            <a:no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DATE DESPRE AUDIENȚĂ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18385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188720" y="2165243"/>
            <a:ext cx="7315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noProof="1"/>
              <a:t>✔️ </a:t>
            </a:r>
            <a:r>
              <a:rPr lang="ro-RO" sz="2400" b="1" noProof="1"/>
              <a:t>90% trafic local (Bihor)</a:t>
            </a:r>
            <a:br>
              <a:rPr lang="ro-RO" sz="2400" noProof="1"/>
            </a:br>
            <a:r>
              <a:rPr lang="ro-RO" sz="2400" noProof="1"/>
              <a:t>Audiență concentrată în Oradea, Beiuș, Ștei, Aleșd, Marghita și localitățile limitrofe – expunere relevantă (în grupuri), nu trafic generalist.</a:t>
            </a:r>
          </a:p>
          <a:p>
            <a:endParaRPr lang="ro-RO" sz="2400" noProof="1"/>
          </a:p>
          <a:p>
            <a:r>
              <a:rPr lang="ro-RO" sz="2400" noProof="1"/>
              <a:t>✔️ </a:t>
            </a:r>
            <a:r>
              <a:rPr lang="ro-RO" sz="2400" b="1" noProof="1"/>
              <a:t>+5.5K creștere lunară</a:t>
            </a:r>
            <a:br>
              <a:rPr lang="ro-RO" sz="2400" noProof="1"/>
            </a:br>
            <a:r>
              <a:rPr lang="ro-RO" sz="2400" noProof="1"/>
              <a:t>Evoluție constantă a vizibilității și a numărului de afișări în ultimele luni.</a:t>
            </a:r>
          </a:p>
          <a:p>
            <a:endParaRPr lang="ro-RO" sz="2400" noProof="1"/>
          </a:p>
          <a:p>
            <a:r>
              <a:rPr lang="ro-RO" sz="2400" noProof="1"/>
              <a:t>✔️ </a:t>
            </a:r>
            <a:r>
              <a:rPr lang="ro-RO" sz="2400" b="1" noProof="1"/>
              <a:t>Audiență activă 25–65 ani</a:t>
            </a:r>
            <a:br>
              <a:rPr lang="ro-RO" sz="2400" noProof="1"/>
            </a:br>
            <a:r>
              <a:rPr lang="ro-RO" sz="2400" noProof="1"/>
              <a:t>Public matur, cu putere de decizie și interes pentru informație locală.</a:t>
            </a:r>
          </a:p>
          <a:p>
            <a:pPr>
              <a:defRPr sz="1800"/>
            </a:pPr>
            <a:endParaRPr lang="ro-RO"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7E06F9E-6765-34A4-C02F-AD5C73F4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8619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054"/>
            <a:ext cx="8686800" cy="11430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VIZIBILITATE ORGANICĂ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ÎN GOOGLE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55294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315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800"/>
            </a:pPr>
            <a:r>
              <a:rPr lang="ro-RO" sz="2400" b="1" noProof="1"/>
              <a:t>STIRIBIHOR.INFO </a:t>
            </a:r>
            <a:r>
              <a:rPr lang="ro-RO" sz="2400" noProof="1"/>
              <a:t>generează peste 92.000 de afișări în </a:t>
            </a:r>
            <a:r>
              <a:rPr lang="ro-RO" sz="2400" b="1" noProof="1"/>
              <a:t>Google</a:t>
            </a:r>
            <a:r>
              <a:rPr lang="ro-RO" sz="2400" noProof="1"/>
              <a:t>, oferind brandurilor vizibilitate organică în căutările locale relevante.</a:t>
            </a:r>
          </a:p>
          <a:p>
            <a:pPr>
              <a:defRPr sz="1800"/>
            </a:pPr>
            <a:endParaRPr lang="en-GB" sz="2400" b="1" noProof="1"/>
          </a:p>
          <a:p>
            <a:pPr>
              <a:defRPr sz="1800"/>
            </a:pPr>
            <a:r>
              <a:rPr lang="ro-RO" sz="2400" b="1" noProof="1"/>
              <a:t>92.600 afișări </a:t>
            </a:r>
            <a:r>
              <a:rPr lang="ro-RO" sz="2400" noProof="1"/>
              <a:t>în </a:t>
            </a:r>
            <a:r>
              <a:rPr lang="ro-RO" sz="2400" b="1" noProof="1"/>
              <a:t>Google Search</a:t>
            </a:r>
          </a:p>
          <a:p>
            <a:pPr>
              <a:defRPr sz="1800"/>
            </a:pPr>
            <a:r>
              <a:rPr lang="ro-RO" sz="2400" noProof="1"/>
              <a:t>Creștere constantă lună de lună</a:t>
            </a:r>
          </a:p>
          <a:p>
            <a:pPr>
              <a:defRPr sz="1800"/>
            </a:pPr>
            <a:r>
              <a:rPr lang="ro-RO" sz="2400" noProof="1"/>
              <a:t>Conținut indexat și relevant pentru comunitate</a:t>
            </a:r>
          </a:p>
          <a:p>
            <a:pPr>
              <a:defRPr sz="1800"/>
            </a:pPr>
            <a:r>
              <a:rPr lang="ro-RO" sz="2400" noProof="1"/>
              <a:t>Potențial ridicat de expansiune organică</a:t>
            </a: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C7E06F9E-6765-34A4-C02F-AD5C73F4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86191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7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306"/>
            <a:ext cx="8229600" cy="1143000"/>
          </a:xfrm>
        </p:spPr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PREZENȚĂ DIGITALĂ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0"/>
            <a:ext cx="2360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398542"/>
            <a:ext cx="731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sz="2400" noProof="1"/>
              <a:t>Website cu articole zilnice</a:t>
            </a:r>
            <a:endParaRPr lang="ro-RO" sz="2400" noProof="1"/>
          </a:p>
          <a:p>
            <a:pPr>
              <a:defRPr sz="1800"/>
            </a:pPr>
            <a:r>
              <a:rPr sz="2400" noProof="1"/>
              <a:t>Facebook – distribuire știri &amp; postări sponsorizate</a:t>
            </a:r>
            <a:endParaRPr lang="ro-RO" sz="2400" noProof="1"/>
          </a:p>
          <a:p>
            <a:pPr>
              <a:defRPr sz="1800"/>
            </a:pPr>
            <a:r>
              <a:rPr sz="2400" noProof="1"/>
              <a:t>Instagram – evenimente &amp; stories</a:t>
            </a:r>
            <a:endParaRPr lang="ro-RO" sz="2400" noProof="1"/>
          </a:p>
          <a:p>
            <a:pPr>
              <a:defRPr sz="1800"/>
            </a:pPr>
            <a:r>
              <a:rPr sz="2400" noProof="1"/>
              <a:t>Newsletter planificat pentru 2026</a:t>
            </a:r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E17E6EFA-A2F5-F4A1-5A56-494954F4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62586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2060"/>
                </a:solidFill>
              </a:rPr>
              <a:t>DE CE PRESA LOCALĂ 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VINDE MAI BINE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29238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586111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en-GB" sz="2400" b="1" noProof="1">
                <a:solidFill>
                  <a:srgbClr val="002060"/>
                </a:solidFill>
              </a:rPr>
              <a:t>Public local </a:t>
            </a:r>
            <a:r>
              <a:rPr lang="en-GB" sz="2400" noProof="1"/>
              <a:t>= intenție reală de cumpărare</a:t>
            </a:r>
          </a:p>
          <a:p>
            <a:pPr>
              <a:defRPr sz="1800"/>
            </a:pPr>
            <a:r>
              <a:rPr lang="en-GB" sz="2400" b="1" noProof="1">
                <a:solidFill>
                  <a:srgbClr val="002060"/>
                </a:solidFill>
              </a:rPr>
              <a:t>Brandurile locale </a:t>
            </a:r>
            <a:r>
              <a:rPr lang="en-GB" sz="2400" noProof="1"/>
              <a:t>au rată de încredere mai mare</a:t>
            </a:r>
          </a:p>
          <a:p>
            <a:pPr>
              <a:defRPr sz="1800"/>
            </a:pPr>
            <a:r>
              <a:rPr lang="en-GB" sz="2400" b="1" noProof="1">
                <a:solidFill>
                  <a:srgbClr val="002060"/>
                </a:solidFill>
              </a:rPr>
              <a:t>Context editorial </a:t>
            </a:r>
            <a:r>
              <a:rPr lang="en-GB" sz="2400" noProof="1"/>
              <a:t>= credibilitate crescută</a:t>
            </a:r>
          </a:p>
          <a:p>
            <a:pPr>
              <a:defRPr sz="1800"/>
            </a:pPr>
            <a:r>
              <a:rPr lang="en-GB" sz="2400" b="1" noProof="1">
                <a:solidFill>
                  <a:srgbClr val="002060"/>
                </a:solidFill>
              </a:rPr>
              <a:t>Expunere repetată </a:t>
            </a:r>
            <a:r>
              <a:rPr lang="en-GB" sz="2400" noProof="1"/>
              <a:t>= memorabilitate și conversii</a:t>
            </a:r>
          </a:p>
          <a:p>
            <a:pPr>
              <a:defRPr sz="1800"/>
            </a:pPr>
            <a:endParaRPr lang="en-GB"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E17E6EFA-A2F5-F4A1-5A56-494954F4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6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306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PACHETE PUBLICITARE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36500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10972"/>
            <a:ext cx="7315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1. Pachet Bannere </a:t>
            </a:r>
            <a:r>
              <a:rPr lang="ro-RO" noProof="1"/>
              <a:t>=</a:t>
            </a:r>
            <a:r>
              <a:rPr lang="ro-RO" sz="2400" noProof="1"/>
              <a:t> </a:t>
            </a:r>
            <a:r>
              <a:rPr lang="ro-RO" noProof="1"/>
              <a:t>Vizibilitate directă către un public local activ, cu intenție reală de cumpărare. Ideal pentru brand awareness rapid și prezență constantă.</a:t>
            </a:r>
          </a:p>
          <a:p>
            <a:pPr algn="just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2. Pachet Banner + Articol </a:t>
            </a:r>
            <a:r>
              <a:rPr lang="ro-RO" noProof="1"/>
              <a:t>=</a:t>
            </a:r>
            <a:r>
              <a:rPr lang="ro-RO" sz="2400" b="1" noProof="1">
                <a:solidFill>
                  <a:srgbClr val="002060"/>
                </a:solidFill>
              </a:rPr>
              <a:t> </a:t>
            </a:r>
            <a:r>
              <a:rPr lang="ro-RO" noProof="1"/>
              <a:t>Expunere vizuală combinată cu validare editorială. Rată de încredere mai mare și impact extins în comunitate.</a:t>
            </a:r>
          </a:p>
          <a:p>
            <a:pPr algn="just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3. Pachet Articol </a:t>
            </a:r>
            <a:r>
              <a:rPr lang="ro-RO" noProof="1"/>
              <a:t>= Mesaj integrat în context jurnalistic, cu credibilitate crescută și poziționare premium în fața cititorilor locali.</a:t>
            </a:r>
            <a:endParaRPr lang="ro-RO" sz="2400" noProof="1"/>
          </a:p>
          <a:p>
            <a:pPr algn="just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4. Pachet Articol + Facebook </a:t>
            </a:r>
            <a:r>
              <a:rPr lang="ro-RO" b="1" noProof="1"/>
              <a:t>=</a:t>
            </a:r>
            <a:r>
              <a:rPr lang="ro-RO" b="1" noProof="1">
                <a:solidFill>
                  <a:srgbClr val="002060"/>
                </a:solidFill>
              </a:rPr>
              <a:t> </a:t>
            </a:r>
            <a:r>
              <a:rPr lang="ro-RO" noProof="1"/>
              <a:t>Distribuție extinsă și memorabilitate </a:t>
            </a:r>
            <a:r>
              <a:rPr lang="ro-RO" dirty="0"/>
              <a:t>ridicată. Crește frecvența de expunere și susține conversiile.</a:t>
            </a:r>
            <a:endParaRPr lang="ro-RO" noProof="1"/>
          </a:p>
          <a:p>
            <a:pPr algn="just">
              <a:defRPr sz="1800"/>
            </a:pPr>
            <a:r>
              <a:rPr lang="ro-RO" sz="2400" b="1" noProof="1">
                <a:solidFill>
                  <a:srgbClr val="002060"/>
                </a:solidFill>
              </a:rPr>
              <a:t>5. Pachet Banner + Articol + Facebook </a:t>
            </a:r>
            <a:r>
              <a:rPr lang="ro-RO" b="1" noProof="1"/>
              <a:t>=</a:t>
            </a:r>
            <a:r>
              <a:rPr lang="ro-RO" b="1" noProof="1">
                <a:solidFill>
                  <a:srgbClr val="002060"/>
                </a:solidFill>
              </a:rPr>
              <a:t> </a:t>
            </a:r>
            <a:r>
              <a:rPr lang="ro-RO" dirty="0"/>
              <a:t>Strategie completă de vizibilitate: prezență constantă, autoritate editorială și distribuție social media pentru impact maxim în comunitatea locală.</a:t>
            </a:r>
            <a:endParaRPr lang="ro-RO" b="1" noProof="1">
              <a:solidFill>
                <a:srgbClr val="002060"/>
              </a:solidFill>
            </a:endParaRPr>
          </a:p>
          <a:p>
            <a:pPr>
              <a:defRPr sz="1800"/>
            </a:pPr>
            <a:endParaRPr lang="en-GB"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E17E6EFA-A2F5-F4A1-5A56-494954F4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6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908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1. PACHETE BANNERE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92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30379"/>
            <a:ext cx="2360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ro-RO" dirty="0"/>
              <a:t>ȘTIRIBIHOR.INFO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10972"/>
            <a:ext cx="7315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noProof="1">
                <a:solidFill>
                  <a:srgbClr val="002060"/>
                </a:solidFill>
              </a:rPr>
              <a:t>START VISIBILITY – 350 lei / lună + 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noProof="1"/>
              <a:t>Banner </a:t>
            </a:r>
            <a:r>
              <a:rPr lang="ro-RO" sz="2400" b="1" noProof="1"/>
              <a:t>300x250 px</a:t>
            </a:r>
            <a:r>
              <a:rPr lang="ro-RO" sz="2400" noProof="1"/>
              <a:t> – Homepage (sidebar)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noProof="1"/>
              <a:t>Afișare și în interiorul articolelor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noProof="1"/>
              <a:t>Expunere constantă în flux editorial</a:t>
            </a:r>
          </a:p>
          <a:p>
            <a:pPr>
              <a:buFont typeface="Arial" panose="020B0604020202020204" pitchFamily="34" charset="0"/>
              <a:buChar char="•"/>
            </a:pPr>
            <a:endParaRPr lang="ro-RO" sz="2400" noProof="1"/>
          </a:p>
          <a:p>
            <a:r>
              <a:rPr lang="ro-RO" sz="2400" b="1" noProof="1">
                <a:solidFill>
                  <a:srgbClr val="002060"/>
                </a:solidFill>
              </a:rPr>
              <a:t>TOP IMPACT – 750 lei / lună + 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noProof="1"/>
              <a:t>Banner </a:t>
            </a:r>
            <a:r>
              <a:rPr lang="ro-RO" sz="2400" b="1" noProof="1"/>
              <a:t>970x90 px</a:t>
            </a:r>
            <a:r>
              <a:rPr lang="ro-RO" sz="2400" noProof="1"/>
              <a:t> – Top Homepage (Leaderboard)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noProof="1"/>
              <a:t>Poziție cu vizibilitate maximă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noProof="1"/>
              <a:t>Recomandat pentru lansări și campanii promoționale</a:t>
            </a:r>
          </a:p>
          <a:p>
            <a:endParaRPr lang="ro-RO" sz="2400" noProof="1"/>
          </a:p>
          <a:p>
            <a:pPr>
              <a:defRPr sz="1800"/>
            </a:pPr>
            <a:endParaRPr lang="en-GB" sz="2400" noProof="1"/>
          </a:p>
        </p:txBody>
      </p:sp>
      <p:pic>
        <p:nvPicPr>
          <p:cNvPr id="6" name="Picture 5" descr="logo STIRIBIHOR.INFO.png">
            <a:extLst>
              <a:ext uri="{FF2B5EF4-FFF2-40B4-BE49-F238E27FC236}">
                <a16:creationId xmlns:a16="http://schemas.microsoft.com/office/drawing/2014/main" id="{E17E6EFA-A2F5-F4A1-5A56-494954F4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76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{67025B6C-D352-A54D-9E09-11CCF8288DFD}tf10001061</Template>
  <TotalTime>1222</TotalTime>
  <Words>1197</Words>
  <Application>Microsoft Macintosh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CINE SUNTEM</vt:lpstr>
      <vt:lpstr>PUBLICUL NOSTRU</vt:lpstr>
      <vt:lpstr>DATE DESPRE AUDIENȚĂ</vt:lpstr>
      <vt:lpstr>VIZIBILITATE ORGANICĂ  ÎN GOOGLE</vt:lpstr>
      <vt:lpstr>PREZENȚĂ DIGITALĂ</vt:lpstr>
      <vt:lpstr>DE CE PRESA LOCALĂ  VINDE MAI BINE</vt:lpstr>
      <vt:lpstr>PACHETE PUBLICITARE</vt:lpstr>
      <vt:lpstr>1. PACHETE BANNERE</vt:lpstr>
      <vt:lpstr>PACHETE BANNERE</vt:lpstr>
      <vt:lpstr>DIMENSIUNI BANNERE</vt:lpstr>
      <vt:lpstr>EXEMPLU BANNER</vt:lpstr>
      <vt:lpstr>EXEMPLU BANNER</vt:lpstr>
      <vt:lpstr>EXEMPLU BANNER</vt:lpstr>
      <vt:lpstr>EXEMPLU BANNER</vt:lpstr>
      <vt:lpstr>2. PACHETE COMBO  (BANNER + ARTICOL PUBLICITAR)</vt:lpstr>
      <vt:lpstr>PowerPoint Presentation</vt:lpstr>
      <vt:lpstr>3. PACHET  ARTICOLE PUBLICITARE</vt:lpstr>
      <vt:lpstr>EXEMPLE  ARTICOLE PUBLICITARE</vt:lpstr>
      <vt:lpstr>4. PACHETE ARTICOLE +  FACEBOOK</vt:lpstr>
      <vt:lpstr>5. PACHET  BANNER + ARTICOL + FACEBOOK</vt:lpstr>
      <vt:lpstr>BONUSURI LA TOATE  PACHETELE</vt:lpstr>
      <vt:lpstr>DE CE SĂ ALEGI STIRIBIHOR.INFO </vt:lpstr>
      <vt:lpstr>CONTACT&amp;COLABORĂRI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Naty Arhip</cp:lastModifiedBy>
  <cp:revision>58</cp:revision>
  <dcterms:created xsi:type="dcterms:W3CDTF">2013-01-27T09:14:16Z</dcterms:created>
  <dcterms:modified xsi:type="dcterms:W3CDTF">2026-03-08T17:44:16Z</dcterms:modified>
  <cp:category/>
</cp:coreProperties>
</file>